
<file path=[Content_Types].xml><?xml version="1.0" encoding="utf-8"?>
<Types xmlns="http://schemas.openxmlformats.org/package/2006/content-types"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59" r:id="rId1"/>
  </p:sldMasterIdLst>
  <p:notesMasterIdLst>
    <p:notesMasterId r:id="rId8"/>
  </p:notesMasterIdLst>
  <p:sldIdLst>
    <p:sldId id="256" r:id="rId2"/>
    <p:sldId id="257" r:id="rId3"/>
    <p:sldId id="299" r:id="rId4"/>
    <p:sldId id="296" r:id="rId5"/>
    <p:sldId id="295" r:id="rId6"/>
    <p:sldId id="287" r:id="rId7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D5FE5"/>
    <a:srgbClr val="00FF00"/>
    <a:srgbClr val="3808E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1348"/>
    <p:restoredTop sz="91715" autoAdjust="0"/>
  </p:normalViewPr>
  <p:slideViewPr>
    <p:cSldViewPr snapToGrid="0">
      <p:cViewPr varScale="1">
        <p:scale>
          <a:sx n="128" d="100"/>
          <a:sy n="128" d="100"/>
        </p:scale>
        <p:origin x="176" y="472"/>
      </p:cViewPr>
      <p:guideLst>
        <p:guide orient="horz" pos="1620"/>
        <p:guide pos="2880"/>
      </p:guideLst>
    </p:cSldViewPr>
  </p:slideViewPr>
  <p:notesTextViewPr>
    <p:cViewPr>
      <p:scale>
        <a:sx n="110" d="100"/>
        <a:sy n="11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ableStyles" Target="tableStyle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theme" Target="theme/theme1.xml"/><Relationship Id="rId5" Type="http://schemas.openxmlformats.org/officeDocument/2006/relationships/slide" Target="slides/slide4.xml"/><Relationship Id="rId1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g123a604b472_0_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g123a604b472_0_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23e15bcf0b_1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23e15bcf0b_1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0">
          <a:extLst>
            <a:ext uri="{FF2B5EF4-FFF2-40B4-BE49-F238E27FC236}">
              <a16:creationId xmlns:a16="http://schemas.microsoft.com/office/drawing/2014/main" id="{B34B6111-C80D-D128-96F3-5A08884755F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" name="Google Shape;121;g12520c8598b_1_4:notes">
            <a:extLst>
              <a:ext uri="{FF2B5EF4-FFF2-40B4-BE49-F238E27FC236}">
                <a16:creationId xmlns:a16="http://schemas.microsoft.com/office/drawing/2014/main" id="{D7FF2613-0CB9-4305-8FCD-2D2EFCCBA38D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2" name="Google Shape;122;g12520c8598b_1_4:notes">
            <a:extLst>
              <a:ext uri="{FF2B5EF4-FFF2-40B4-BE49-F238E27FC236}">
                <a16:creationId xmlns:a16="http://schemas.microsoft.com/office/drawing/2014/main" id="{C074E4CA-51F3-CC84-BB65-B9258FB07406}"/>
              </a:ext>
            </a:extLst>
          </p:cNvPr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93850838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7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" name="Google Shape;37;p9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9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9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3429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marL="457200" lvl="0" indent="-2286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1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1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13995D9D-7B43-D499-ECE4-C4687A4C05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v-SE"/>
              <a:t>Klicka här för att ändra mall för rubrikformat</a:t>
            </a:r>
          </a:p>
        </p:txBody>
      </p:sp>
      <p:sp>
        <p:nvSpPr>
          <p:cNvPr id="3" name="Platshållare för innehåll 2">
            <a:extLst>
              <a:ext uri="{FF2B5EF4-FFF2-40B4-BE49-F238E27FC236}">
                <a16:creationId xmlns:a16="http://schemas.microsoft.com/office/drawing/2014/main" id="{737BDFCE-062A-E169-01A5-6F26B43F59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v-SE"/>
              <a:t>Klicka här för att ändra format på bakgrundstexten</a:t>
            </a:r>
          </a:p>
          <a:p>
            <a:pPr lvl="1"/>
            <a:r>
              <a:rPr lang="sv-SE"/>
              <a:t>Nivå två</a:t>
            </a:r>
          </a:p>
          <a:p>
            <a:pPr lvl="2"/>
            <a:r>
              <a:rPr lang="sv-SE"/>
              <a:t>Nivå tre</a:t>
            </a:r>
          </a:p>
          <a:p>
            <a:pPr lvl="3"/>
            <a:r>
              <a:rPr lang="sv-SE"/>
              <a:t>Nivå fyra</a:t>
            </a:r>
          </a:p>
          <a:p>
            <a:pPr lvl="4"/>
            <a:r>
              <a:rPr lang="sv-SE"/>
              <a:t>Nivå fem</a:t>
            </a:r>
          </a:p>
        </p:txBody>
      </p:sp>
      <p:sp>
        <p:nvSpPr>
          <p:cNvPr id="4" name="Platshållare för datum 3">
            <a:extLst>
              <a:ext uri="{FF2B5EF4-FFF2-40B4-BE49-F238E27FC236}">
                <a16:creationId xmlns:a16="http://schemas.microsoft.com/office/drawing/2014/main" id="{24302A15-6448-C060-9380-4E6A4E9D6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7DE5FA2-E864-4088-A122-30260718F313}" type="datetimeFigureOut">
              <a:rPr lang="sv-SE" smtClean="0"/>
              <a:t>2026-03-27</a:t>
            </a:fld>
            <a:endParaRPr lang="sv-SE"/>
          </a:p>
        </p:txBody>
      </p:sp>
      <p:sp>
        <p:nvSpPr>
          <p:cNvPr id="5" name="Platshållare för sidfot 4">
            <a:extLst>
              <a:ext uri="{FF2B5EF4-FFF2-40B4-BE49-F238E27FC236}">
                <a16:creationId xmlns:a16="http://schemas.microsoft.com/office/drawing/2014/main" id="{DD2B9808-31D2-18F0-6972-5DEAB3B778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v-SE"/>
          </a:p>
        </p:txBody>
      </p:sp>
      <p:sp>
        <p:nvSpPr>
          <p:cNvPr id="6" name="Platshållare för bildnummer 5">
            <a:extLst>
              <a:ext uri="{FF2B5EF4-FFF2-40B4-BE49-F238E27FC236}">
                <a16:creationId xmlns:a16="http://schemas.microsoft.com/office/drawing/2014/main" id="{5CE5960B-A9A3-C886-EE9B-8BC49FA093B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65C8F9-40A6-49F3-A731-F334E70D25A6}" type="slidenum">
              <a:rPr lang="sv-SE" smtClean="0"/>
              <a:t>‹#›</a:t>
            </a:fld>
            <a:endParaRPr lang="sv-SE"/>
          </a:p>
        </p:txBody>
      </p:sp>
    </p:spTree>
    <p:extLst>
      <p:ext uri="{BB962C8B-B14F-4D97-AF65-F5344CB8AC3E}">
        <p14:creationId xmlns:p14="http://schemas.microsoft.com/office/powerpoint/2010/main" val="4677311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rmAutofit/>
          </a:bodyPr>
          <a:lstStyle>
            <a:lvl1pPr marL="457200" lvl="0" indent="-3429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marL="914400" lvl="1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marL="1371600" lvl="2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marL="1828800" lvl="3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marL="2286000" lvl="4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marL="2743200" lvl="5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marL="3200400" lvl="6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marL="3657600" lvl="7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marL="4114800" lvl="8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sv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52" r:id="rId2"/>
    <p:sldLayoutId id="2147483653" r:id="rId3"/>
    <p:sldLayoutId id="2147483654" r:id="rId4"/>
    <p:sldLayoutId id="2147483655" r:id="rId5"/>
    <p:sldLayoutId id="2147483656" r:id="rId6"/>
    <p:sldLayoutId id="2147483657" r:id="rId7"/>
    <p:sldLayoutId id="2147483658" r:id="rId8"/>
    <p:sldLayoutId id="2147483660" r:id="rId9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9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hyperlink" Target="mailto:lovisa@bonniersfamiljestiftelse.se" TargetMode="External"/><Relationship Id="rId2" Type="http://schemas.openxmlformats.org/officeDocument/2006/relationships/hyperlink" Target="mailto:anneli@bonniersfamiljestiftelse.se" TargetMode="Externa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/>
        </p:nvSpPr>
        <p:spPr>
          <a:xfrm>
            <a:off x="0" y="596325"/>
            <a:ext cx="5895000" cy="4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sp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sv"/>
              <a:t> </a:t>
            </a:r>
            <a:endParaRPr/>
          </a:p>
        </p:txBody>
      </p:sp>
      <p:pic>
        <p:nvPicPr>
          <p:cNvPr id="5" name="Bildobjekt 4" descr="En bild som visar Teckensnitt, Grafik, cirkel, logotyp&#10;&#10;AI-genererat innehåll kan vara felaktigt.">
            <a:extLst>
              <a:ext uri="{FF2B5EF4-FFF2-40B4-BE49-F238E27FC236}">
                <a16:creationId xmlns:a16="http://schemas.microsoft.com/office/drawing/2014/main" id="{B7A40C9A-F286-8202-CCD0-6DE5CB6C80E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6812" y="455174"/>
            <a:ext cx="3350374" cy="3356263"/>
          </a:xfrm>
          <a:prstGeom prst="rect">
            <a:avLst/>
          </a:prstGeom>
        </p:spPr>
      </p:pic>
      <p:sp>
        <p:nvSpPr>
          <p:cNvPr id="8" name="textruta 7">
            <a:extLst>
              <a:ext uri="{FF2B5EF4-FFF2-40B4-BE49-F238E27FC236}">
                <a16:creationId xmlns:a16="http://schemas.microsoft.com/office/drawing/2014/main" id="{B03336D2-3F78-CC43-C896-F447953209A9}"/>
              </a:ext>
            </a:extLst>
          </p:cNvPr>
          <p:cNvSpPr txBox="1"/>
          <p:nvPr/>
        </p:nvSpPr>
        <p:spPr>
          <a:xfrm>
            <a:off x="981948" y="3952588"/>
            <a:ext cx="718010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v-SE" sz="3200" b="1" dirty="0">
                <a:solidFill>
                  <a:schemeClr val="bg1"/>
                </a:solidFill>
                <a:latin typeface="Aptos" panose="020B0004020202020204" pitchFamily="34" charset="0"/>
              </a:rPr>
              <a:t>Tillsammans gör vi större skillnad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ubrik 1">
            <a:extLst>
              <a:ext uri="{FF2B5EF4-FFF2-40B4-BE49-F238E27FC236}">
                <a16:creationId xmlns:a16="http://schemas.microsoft.com/office/drawing/2014/main" id="{00B75E43-2988-ED31-DAEB-ECFC65170550}"/>
              </a:ext>
            </a:extLst>
          </p:cNvPr>
          <p:cNvSpPr txBox="1">
            <a:spLocks/>
          </p:cNvSpPr>
          <p:nvPr/>
        </p:nvSpPr>
        <p:spPr>
          <a:xfrm>
            <a:off x="333577" y="644979"/>
            <a:ext cx="3238239" cy="568007"/>
          </a:xfrm>
          <a:prstGeom prst="rect">
            <a:avLst/>
          </a:prstGeom>
        </p:spPr>
        <p:txBody>
          <a:bodyPr anchor="b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sv-SE" sz="2600" b="1" dirty="0">
                <a:solidFill>
                  <a:schemeClr val="bg1"/>
                </a:solidFill>
                <a:latin typeface="Aptos" panose="020B0004020202020204" pitchFamily="34" charset="0"/>
              </a:rPr>
              <a:t>Vad är Läsa äger?</a:t>
            </a:r>
          </a:p>
        </p:txBody>
      </p:sp>
      <p:sp>
        <p:nvSpPr>
          <p:cNvPr id="7" name="Platshållare för innehåll 2">
            <a:extLst>
              <a:ext uri="{FF2B5EF4-FFF2-40B4-BE49-F238E27FC236}">
                <a16:creationId xmlns:a16="http://schemas.microsoft.com/office/drawing/2014/main" id="{AD88F27A-1531-708B-9FB8-3493952BB0AF}"/>
              </a:ext>
            </a:extLst>
          </p:cNvPr>
          <p:cNvSpPr txBox="1">
            <a:spLocks/>
          </p:cNvSpPr>
          <p:nvPr/>
        </p:nvSpPr>
        <p:spPr>
          <a:xfrm>
            <a:off x="223938" y="1300329"/>
            <a:ext cx="3132579" cy="3938677"/>
          </a:xfrm>
          <a:prstGeom prst="rect">
            <a:avLst/>
          </a:prstGeom>
        </p:spPr>
        <p:txBody>
          <a:bodyPr anchor="t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114300"/>
            <a:r>
              <a:rPr lang="sv-SE" dirty="0">
                <a:solidFill>
                  <a:schemeClr val="bg1"/>
                </a:solidFill>
                <a:latin typeface="Aptos" panose="020B0004020202020204" pitchFamily="34" charset="0"/>
              </a:rPr>
              <a:t>Varje sommar tappar nästan varannan elev i sin läsförmåga – och allra mest påverkas de barn som redan har det svårt med läsningen. </a:t>
            </a:r>
            <a:r>
              <a:rPr lang="sv-SE" b="1" dirty="0">
                <a:solidFill>
                  <a:schemeClr val="bg1"/>
                </a:solidFill>
                <a:latin typeface="Aptos" panose="020B0004020202020204" pitchFamily="34" charset="0"/>
              </a:rPr>
              <a:t>Läsa äger </a:t>
            </a:r>
            <a:r>
              <a:rPr lang="sv-SE" dirty="0">
                <a:solidFill>
                  <a:schemeClr val="bg1"/>
                </a:solidFill>
                <a:latin typeface="Aptos" panose="020B0004020202020204" pitchFamily="34" charset="0"/>
              </a:rPr>
              <a:t>handlar om att hela skolan engagerar sig i gemensamma läsaktiviteter som väcker och stärker läslusten, även under sommaren. Läsa äger har stöd i forskning som bekräftar att Läsa äger </a:t>
            </a:r>
            <a:r>
              <a:rPr lang="sv-SE">
                <a:solidFill>
                  <a:schemeClr val="bg1"/>
                </a:solidFill>
                <a:latin typeface="Aptos" panose="020B0004020202020204" pitchFamily="34" charset="0"/>
              </a:rPr>
              <a:t>ger effekt.</a:t>
            </a:r>
            <a:endParaRPr lang="sv-SE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14300"/>
            <a:endParaRPr lang="sv-SE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14300"/>
            <a:endParaRPr lang="sv-SE" dirty="0">
              <a:solidFill>
                <a:schemeClr val="bg1"/>
              </a:solidFill>
              <a:latin typeface="Aptos" panose="020B0004020202020204" pitchFamily="34" charset="0"/>
            </a:endParaRPr>
          </a:p>
          <a:p>
            <a:pPr marL="114300"/>
            <a:r>
              <a:rPr lang="sv-SE" dirty="0">
                <a:solidFill>
                  <a:schemeClr val="bg1"/>
                </a:solidFill>
                <a:latin typeface="Aptos" panose="020B0004020202020204" pitchFamily="34" charset="0"/>
              </a:rPr>
              <a:t>Tillsammans arbetar vi för alla barns rätt till en läsande gemenskap!</a:t>
            </a:r>
          </a:p>
          <a:p>
            <a:pPr algn="ctr"/>
            <a:endParaRPr lang="sv-SE" dirty="0">
              <a:solidFill>
                <a:schemeClr val="bg1"/>
              </a:solidFill>
              <a:latin typeface="Aptos" panose="020B0004020202020204" pitchFamily="34" charset="0"/>
            </a:endParaRPr>
          </a:p>
        </p:txBody>
      </p:sp>
      <p:pic>
        <p:nvPicPr>
          <p:cNvPr id="10" name="Bildobjekt 9" descr="En bild som visar utomhus, träd, klädsel, tjej&#10;&#10;AI-genererat innehåll kan vara felaktigt.">
            <a:extLst>
              <a:ext uri="{FF2B5EF4-FFF2-40B4-BE49-F238E27FC236}">
                <a16:creationId xmlns:a16="http://schemas.microsoft.com/office/drawing/2014/main" id="{06EA95A5-F7DA-6D41-0487-BC37169AECA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74" r="16028"/>
          <a:stretch>
            <a:fillRect/>
          </a:stretch>
        </p:blipFill>
        <p:spPr>
          <a:xfrm>
            <a:off x="3666308" y="0"/>
            <a:ext cx="5477691" cy="5143500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Bildobjekt 4" descr="En bild som visar karta, diagram, text&#10;&#10;AI-genererat innehåll kan vara felaktigt.">
            <a:extLst>
              <a:ext uri="{FF2B5EF4-FFF2-40B4-BE49-F238E27FC236}">
                <a16:creationId xmlns:a16="http://schemas.microsoft.com/office/drawing/2014/main" id="{DD34F162-C775-BE40-99D6-CB993F7736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3848" t="20212" b="3370"/>
          <a:stretch>
            <a:fillRect/>
          </a:stretch>
        </p:blipFill>
        <p:spPr>
          <a:xfrm>
            <a:off x="0" y="0"/>
            <a:ext cx="9144000" cy="5143501"/>
          </a:xfrm>
          <a:prstGeom prst="rect">
            <a:avLst/>
          </a:prstGeom>
        </p:spPr>
      </p:pic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EBC71301-962C-7033-D7D1-1BB12417625F}"/>
              </a:ext>
            </a:extLst>
          </p:cNvPr>
          <p:cNvSpPr/>
          <p:nvPr/>
        </p:nvSpPr>
        <p:spPr>
          <a:xfrm>
            <a:off x="5542157" y="1036366"/>
            <a:ext cx="3200400" cy="3070768"/>
          </a:xfrm>
          <a:prstGeom prst="roundRect">
            <a:avLst/>
          </a:prstGeom>
          <a:solidFill>
            <a:srgbClr val="0000FF"/>
          </a:solidFill>
          <a:ln>
            <a:solidFill>
              <a:srgbClr val="0000FF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sv-SE" sz="1600" b="1" dirty="0">
                <a:solidFill>
                  <a:schemeClr val="bg1"/>
                </a:solidFill>
              </a:rPr>
              <a:t>Läsa äger </a:t>
            </a:r>
            <a:r>
              <a:rPr lang="sv-SE" sz="1600" dirty="0">
                <a:solidFill>
                  <a:schemeClr val="bg1"/>
                </a:solidFill>
              </a:rPr>
              <a:t>sprider sig i landet och finns nu i över 100 kommuner. I sommar räknar vi med 1 300 feriepraktikanter kommer att gå ut i Sverige, från Simrishamn i söder till Piteå i norr, för att sprida högläsning varvat med rörelseglädje. </a:t>
            </a:r>
            <a:endParaRPr lang="sv-SE" sz="1600" dirty="0"/>
          </a:p>
        </p:txBody>
      </p:sp>
    </p:spTree>
    <p:extLst>
      <p:ext uri="{BB962C8B-B14F-4D97-AF65-F5344CB8AC3E}">
        <p14:creationId xmlns:p14="http://schemas.microsoft.com/office/powerpoint/2010/main" val="413746189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FF"/>
        </a:solidFill>
        <a:effectLst/>
      </p:bgPr>
    </p:bg>
    <p:spTree>
      <p:nvGrpSpPr>
        <p:cNvPr id="1" name="Shape 123">
          <a:extLst>
            <a:ext uri="{FF2B5EF4-FFF2-40B4-BE49-F238E27FC236}">
              <a16:creationId xmlns:a16="http://schemas.microsoft.com/office/drawing/2014/main" id="{97605DDC-5EB3-DA06-ACDB-D64365F0AA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dobjekt 2" descr="En bild som visar Teckensnitt, Grafik, cirkel, logotyp&#10;&#10;AI-genererat innehåll kan vara felaktigt.">
            <a:extLst>
              <a:ext uri="{FF2B5EF4-FFF2-40B4-BE49-F238E27FC236}">
                <a16:creationId xmlns:a16="http://schemas.microsoft.com/office/drawing/2014/main" id="{14A9CD5F-971D-0499-A66C-8C060D86E11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45755" y="97634"/>
            <a:ext cx="1059583" cy="1061445"/>
          </a:xfrm>
          <a:prstGeom prst="rect">
            <a:avLst/>
          </a:prstGeom>
        </p:spPr>
      </p:pic>
      <p:sp>
        <p:nvSpPr>
          <p:cNvPr id="4" name="Rektangel med rundade hörn 3">
            <a:extLst>
              <a:ext uri="{FF2B5EF4-FFF2-40B4-BE49-F238E27FC236}">
                <a16:creationId xmlns:a16="http://schemas.microsoft.com/office/drawing/2014/main" id="{D09158D8-10AB-A600-6491-750CECCF1C3E}"/>
              </a:ext>
            </a:extLst>
          </p:cNvPr>
          <p:cNvSpPr/>
          <p:nvPr/>
        </p:nvSpPr>
        <p:spPr>
          <a:xfrm>
            <a:off x="512956" y="457199"/>
            <a:ext cx="2620537" cy="1572322"/>
          </a:xfrm>
          <a:prstGeom prst="roundRect">
            <a:avLst/>
          </a:prstGeom>
          <a:solidFill>
            <a:schemeClr val="bg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Inspirationsbank</a:t>
            </a:r>
          </a:p>
          <a:p>
            <a:pPr algn="ctr"/>
            <a:endParaRPr lang="sv-SE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Vi delar med oss av övningar, tips och trix och inspirationsmallar.  </a:t>
            </a:r>
          </a:p>
        </p:txBody>
      </p:sp>
      <p:sp>
        <p:nvSpPr>
          <p:cNvPr id="5" name="Rektangel med rundade hörn 4">
            <a:extLst>
              <a:ext uri="{FF2B5EF4-FFF2-40B4-BE49-F238E27FC236}">
                <a16:creationId xmlns:a16="http://schemas.microsoft.com/office/drawing/2014/main" id="{5E5E5AA9-1ED5-BCEF-2C39-7A0F0FDEBFD1}"/>
              </a:ext>
            </a:extLst>
          </p:cNvPr>
          <p:cNvSpPr/>
          <p:nvPr/>
        </p:nvSpPr>
        <p:spPr>
          <a:xfrm>
            <a:off x="3520068" y="308519"/>
            <a:ext cx="2620537" cy="250158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Tillsammansarbete</a:t>
            </a:r>
          </a:p>
          <a:p>
            <a:pPr algn="ctr"/>
            <a:endParaRPr lang="sv-SE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Att vara en del av </a:t>
            </a:r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Läsa äger </a:t>
            </a:r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är stort. När vi krokar arm höjs värdet av arbetet på flera sätt. Det finns många engagerade kollegor som gärna delar med sig.</a:t>
            </a:r>
          </a:p>
        </p:txBody>
      </p:sp>
      <p:sp>
        <p:nvSpPr>
          <p:cNvPr id="6" name="Rektangel med rundade hörn 5">
            <a:extLst>
              <a:ext uri="{FF2B5EF4-FFF2-40B4-BE49-F238E27FC236}">
                <a16:creationId xmlns:a16="http://schemas.microsoft.com/office/drawing/2014/main" id="{6DD9F114-614E-F03A-3C7B-178391F60E51}"/>
              </a:ext>
            </a:extLst>
          </p:cNvPr>
          <p:cNvSpPr/>
          <p:nvPr/>
        </p:nvSpPr>
        <p:spPr>
          <a:xfrm>
            <a:off x="512956" y="2403087"/>
            <a:ext cx="2620537" cy="2046250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Kom igång</a:t>
            </a:r>
          </a:p>
          <a:p>
            <a:pPr algn="ctr"/>
            <a:endParaRPr lang="sv-SE" b="1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Vi peppar kommuner, bibliotek, skolor och fritidshem som vill komma igång med det läsfrämjande arbetet. </a:t>
            </a:r>
          </a:p>
        </p:txBody>
      </p:sp>
      <p:sp>
        <p:nvSpPr>
          <p:cNvPr id="7" name="Rektangel med rundade hörn 6">
            <a:extLst>
              <a:ext uri="{FF2B5EF4-FFF2-40B4-BE49-F238E27FC236}">
                <a16:creationId xmlns:a16="http://schemas.microsoft.com/office/drawing/2014/main" id="{A33B5540-EB87-A183-C9F7-D7F6733F2A85}"/>
              </a:ext>
            </a:extLst>
          </p:cNvPr>
          <p:cNvSpPr/>
          <p:nvPr/>
        </p:nvSpPr>
        <p:spPr>
          <a:xfrm>
            <a:off x="3520067" y="3044743"/>
            <a:ext cx="2620537" cy="1790238"/>
          </a:xfrm>
          <a:prstGeom prst="round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v-SE" b="1" dirty="0">
                <a:solidFill>
                  <a:schemeClr val="tx1"/>
                </a:solidFill>
                <a:latin typeface="Aptos" panose="020B0004020202020204" pitchFamily="34" charset="0"/>
              </a:rPr>
              <a:t>Goda exempel</a:t>
            </a:r>
          </a:p>
          <a:p>
            <a:pPr algn="ctr"/>
            <a:endParaRPr lang="sv-SE" dirty="0">
              <a:solidFill>
                <a:schemeClr val="tx1"/>
              </a:solidFill>
              <a:latin typeface="Aptos" panose="020B0004020202020204" pitchFamily="34" charset="0"/>
            </a:endParaRPr>
          </a:p>
          <a:p>
            <a:pPr algn="ctr"/>
            <a:r>
              <a:rPr lang="sv-SE" dirty="0">
                <a:solidFill>
                  <a:schemeClr val="tx1"/>
                </a:solidFill>
                <a:latin typeface="Aptos" panose="020B0004020202020204" pitchFamily="34" charset="0"/>
              </a:rPr>
              <a:t>Vi delar med oss av goda exempel runt om i landet genom nyhetsbrev och digitala och fysiska träffar. </a:t>
            </a:r>
          </a:p>
        </p:txBody>
      </p:sp>
      <p:pic>
        <p:nvPicPr>
          <p:cNvPr id="9" name="Bildobjekt 8" descr="En bild som visar text, Människoansikte, klädsel, person&#10;&#10;AI-genererat innehåll kan vara felaktigt.">
            <a:extLst>
              <a:ext uri="{FF2B5EF4-FFF2-40B4-BE49-F238E27FC236}">
                <a16:creationId xmlns:a16="http://schemas.microsoft.com/office/drawing/2014/main" id="{BE4A854E-B1D7-5219-C893-0FB48D53FD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577070" y="1335587"/>
            <a:ext cx="2218944" cy="3062402"/>
          </a:xfrm>
          <a:prstGeom prst="rect">
            <a:avLst/>
          </a:prstGeom>
        </p:spPr>
      </p:pic>
      <p:sp>
        <p:nvSpPr>
          <p:cNvPr id="13" name="textruta 12">
            <a:extLst>
              <a:ext uri="{FF2B5EF4-FFF2-40B4-BE49-F238E27FC236}">
                <a16:creationId xmlns:a16="http://schemas.microsoft.com/office/drawing/2014/main" id="{1B8082F3-A4AD-9BE3-531A-08F5955B0708}"/>
              </a:ext>
            </a:extLst>
          </p:cNvPr>
          <p:cNvSpPr txBox="1"/>
          <p:nvPr/>
        </p:nvSpPr>
        <p:spPr>
          <a:xfrm>
            <a:off x="6509763" y="4449337"/>
            <a:ext cx="2495575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sv-SE" sz="800" dirty="0">
                <a:solidFill>
                  <a:schemeClr val="bg1"/>
                </a:solidFill>
                <a:latin typeface="Aptos" panose="020B0004020202020204" pitchFamily="34" charset="0"/>
              </a:rPr>
              <a:t>Boken </a:t>
            </a:r>
            <a:r>
              <a:rPr lang="sv-SE" sz="800" i="1" dirty="0">
                <a:solidFill>
                  <a:schemeClr val="bg1"/>
                </a:solidFill>
                <a:latin typeface="Aptos" panose="020B0004020202020204" pitchFamily="34" charset="0"/>
              </a:rPr>
              <a:t>Läsa äger – Tillsammans minskar vi lästappet </a:t>
            </a:r>
            <a:r>
              <a:rPr lang="sv-SE" sz="800" dirty="0">
                <a:solidFill>
                  <a:schemeClr val="bg1"/>
                </a:solidFill>
                <a:latin typeface="Aptos" panose="020B0004020202020204" pitchFamily="34" charset="0"/>
              </a:rPr>
              <a:t>ger inspiration och tips till dig som vill komma igång</a:t>
            </a:r>
            <a:endParaRPr lang="sv-SE" sz="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32668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objekt 3" descr="En bild som visar Människoansikte, klädsel, person, leende&#10;&#10;AI-genererat innehåll kan vara felaktigt.">
            <a:extLst>
              <a:ext uri="{FF2B5EF4-FFF2-40B4-BE49-F238E27FC236}">
                <a16:creationId xmlns:a16="http://schemas.microsoft.com/office/drawing/2014/main" id="{8B00A2EF-914E-E202-EFF6-E954AE56B46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160" b="2040"/>
          <a:stretch/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pic>
        <p:nvPicPr>
          <p:cNvPr id="2" name="Bildobjekt 1" descr="En bild som visar Grafik, Teckensnitt, cirkel, logotyp&#10;&#10;AI-genererat innehåll kan vara felaktigt.">
            <a:extLst>
              <a:ext uri="{FF2B5EF4-FFF2-40B4-BE49-F238E27FC236}">
                <a16:creationId xmlns:a16="http://schemas.microsoft.com/office/drawing/2014/main" id="{DA285E5B-F0A1-B124-9497-A0B8A210F29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878184" y="174478"/>
            <a:ext cx="994005" cy="9957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510363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ubrik 1">
            <a:extLst>
              <a:ext uri="{FF2B5EF4-FFF2-40B4-BE49-F238E27FC236}">
                <a16:creationId xmlns:a16="http://schemas.microsoft.com/office/drawing/2014/main" id="{3DAA6D01-EA0F-1849-E4BD-D366E49435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39391" y="762293"/>
            <a:ext cx="5875018" cy="3936925"/>
          </a:xfrm>
        </p:spPr>
        <p:txBody>
          <a:bodyPr>
            <a:noAutofit/>
          </a:bodyPr>
          <a:lstStyle/>
          <a:p>
            <a:r>
              <a:rPr lang="sv-SE" sz="2000" b="1" dirty="0">
                <a:latin typeface="Aptos" panose="020B0004020202020204" pitchFamily="34" charset="0"/>
              </a:rPr>
              <a:t>Bonniers Familjestiftelse </a:t>
            </a:r>
            <a:r>
              <a:rPr lang="sv-SE" sz="2000" dirty="0">
                <a:latin typeface="Aptos" panose="020B0004020202020204" pitchFamily="34" charset="0"/>
              </a:rPr>
              <a:t>verkar för att stärka kommande generationers möjlighet att utveckla och delta i det demokratiska samtalet.</a:t>
            </a:r>
            <a:br>
              <a:rPr lang="sv-SE" sz="2400" dirty="0">
                <a:latin typeface="Aptos" panose="020B0004020202020204" pitchFamily="34" charset="0"/>
              </a:rPr>
            </a:br>
            <a:br>
              <a:rPr lang="sv-SE" sz="2400" dirty="0">
                <a:latin typeface="Aptos" panose="020B0004020202020204" pitchFamily="34" charset="0"/>
              </a:rPr>
            </a:br>
            <a:r>
              <a:rPr lang="sv-SE" sz="2000" b="1" dirty="0">
                <a:latin typeface="Aptos" panose="020B0004020202020204" pitchFamily="34" charset="0"/>
              </a:rPr>
              <a:t>Anneli </a:t>
            </a:r>
            <a:r>
              <a:rPr lang="sv-SE" sz="2000" b="1" dirty="0" err="1">
                <a:latin typeface="Aptos" panose="020B0004020202020204" pitchFamily="34" charset="0"/>
              </a:rPr>
              <a:t>Glamsare</a:t>
            </a:r>
            <a:br>
              <a:rPr lang="sv-SE" sz="2000" b="1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</a:rPr>
              <a:t>Initiativtagare Läsa äger</a:t>
            </a:r>
            <a:br>
              <a:rPr lang="sv-SE" sz="2000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  <a:hlinkClick r:id="rId2"/>
              </a:rPr>
              <a:t>anneli@bonniersfamiljestiftelse.se</a:t>
            </a:r>
            <a:br>
              <a:rPr lang="sv-SE" sz="2000" dirty="0">
                <a:latin typeface="Aptos" panose="020B0004020202020204" pitchFamily="34" charset="0"/>
              </a:rPr>
            </a:br>
            <a:br>
              <a:rPr lang="sv-SE" sz="2000" dirty="0">
                <a:latin typeface="Aptos" panose="020B0004020202020204" pitchFamily="34" charset="0"/>
              </a:rPr>
            </a:br>
            <a:r>
              <a:rPr lang="sv-SE" sz="2000" b="1" dirty="0">
                <a:latin typeface="Aptos" panose="020B0004020202020204" pitchFamily="34" charset="0"/>
              </a:rPr>
              <a:t>Lovisa Fhager Logothetis</a:t>
            </a:r>
            <a:br>
              <a:rPr lang="sv-SE" sz="2000" b="1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</a:rPr>
              <a:t>Generalsekreterare Bonniers Familjestiftelse</a:t>
            </a:r>
            <a:br>
              <a:rPr lang="sv-SE" sz="2000" dirty="0">
                <a:latin typeface="Aptos" panose="020B0004020202020204" pitchFamily="34" charset="0"/>
              </a:rPr>
            </a:br>
            <a:r>
              <a:rPr lang="sv-SE" sz="2000" dirty="0">
                <a:latin typeface="Aptos" panose="020B0004020202020204" pitchFamily="34" charset="0"/>
                <a:hlinkClick r:id="rId3"/>
              </a:rPr>
              <a:t>lovisa@bonniersfamiljestiftelse.se</a:t>
            </a:r>
            <a:endParaRPr lang="sv-SE" sz="2000" dirty="0">
              <a:latin typeface="Aptos" panose="020B0004020202020204" pitchFamily="34" charset="0"/>
            </a:endParaRPr>
          </a:p>
        </p:txBody>
      </p:sp>
      <p:pic>
        <p:nvPicPr>
          <p:cNvPr id="4" name="Bildobjekt 3" descr="En bild som visar svart, mörker&#10;&#10;Automatiskt genererad beskrivning">
            <a:extLst>
              <a:ext uri="{FF2B5EF4-FFF2-40B4-BE49-F238E27FC236}">
                <a16:creationId xmlns:a16="http://schemas.microsoft.com/office/drawing/2014/main" id="{8BBF2BAF-F886-B474-0692-B9CCFE7A396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9591" y="1628554"/>
            <a:ext cx="1969769" cy="188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6130042"/>
      </p:ext>
    </p:extLst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2712</TotalTime>
  <Words>283</Words>
  <Application>Microsoft Macintosh PowerPoint</Application>
  <PresentationFormat>Bildspel på skärmen (16:9)</PresentationFormat>
  <Paragraphs>22</Paragraphs>
  <Slides>6</Slides>
  <Notes>3</Notes>
  <HiddenSlides>0</HiddenSlides>
  <MMClips>0</MMClips>
  <ScaleCrop>false</ScaleCrop>
  <HeadingPairs>
    <vt:vector size="6" baseType="variant">
      <vt:variant>
        <vt:lpstr>Använt teckensnitt</vt:lpstr>
      </vt:variant>
      <vt:variant>
        <vt:i4>2</vt:i4>
      </vt:variant>
      <vt:variant>
        <vt:lpstr>Tema</vt:lpstr>
      </vt:variant>
      <vt:variant>
        <vt:i4>1</vt:i4>
      </vt:variant>
      <vt:variant>
        <vt:lpstr>Bildrubriker</vt:lpstr>
      </vt:variant>
      <vt:variant>
        <vt:i4>6</vt:i4>
      </vt:variant>
    </vt:vector>
  </HeadingPairs>
  <TitlesOfParts>
    <vt:vector size="9" baseType="lpstr">
      <vt:lpstr>Arial</vt:lpstr>
      <vt:lpstr>Aptos</vt:lpstr>
      <vt:lpstr>Simple Light</vt:lpstr>
      <vt:lpstr>PowerPoint-presentation</vt:lpstr>
      <vt:lpstr>PowerPoint-presentation</vt:lpstr>
      <vt:lpstr>PowerPoint-presentation</vt:lpstr>
      <vt:lpstr>PowerPoint-presentation</vt:lpstr>
      <vt:lpstr>PowerPoint-presentation</vt:lpstr>
      <vt:lpstr>Bonniers Familjestiftelse verkar för att stärka kommande generationers möjlighet att utveckla och delta i det demokratiska samtalet.  Anneli Glamsare Initiativtagare Läsa äger anneli@bonniersfamiljestiftelse.se  Lovisa Fhager Logothetis Generalsekreterare Bonniers Familjestiftelse lovisa@bonniersfamiljestiftelse.se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Tillsammans gör vi skillnad  Anneli Glamsare Pia Herrström</dc:title>
  <cp:lastModifiedBy>Alexandra Bonnier</cp:lastModifiedBy>
  <cp:revision>52</cp:revision>
  <dcterms:modified xsi:type="dcterms:W3CDTF">2026-03-27T13:55:51Z</dcterms:modified>
</cp:coreProperties>
</file>