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305" r:id="rId3"/>
    <p:sldId id="310" r:id="rId4"/>
    <p:sldId id="322" r:id="rId5"/>
    <p:sldId id="294" r:id="rId6"/>
    <p:sldId id="321" r:id="rId7"/>
    <p:sldId id="307" r:id="rId8"/>
    <p:sldId id="308" r:id="rId9"/>
    <p:sldId id="317" r:id="rId10"/>
    <p:sldId id="309" r:id="rId11"/>
    <p:sldId id="320" r:id="rId12"/>
    <p:sldId id="319" r:id="rId13"/>
    <p:sldId id="314" r:id="rId14"/>
    <p:sldId id="312" r:id="rId15"/>
    <p:sldId id="315" r:id="rId16"/>
    <p:sldId id="316" r:id="rId17"/>
    <p:sldId id="287" r:id="rId18"/>
    <p:sldId id="311"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D5FE5"/>
    <a:srgbClr val="3808E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64"/>
    <p:restoredTop sz="69510" autoAdjust="0"/>
  </p:normalViewPr>
  <p:slideViewPr>
    <p:cSldViewPr snapToGrid="0">
      <p:cViewPr varScale="1">
        <p:scale>
          <a:sx n="74" d="100"/>
          <a:sy n="74" d="100"/>
        </p:scale>
        <p:origin x="176" y="792"/>
      </p:cViewPr>
      <p:guideLst>
        <p:guide orient="horz" pos="162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3a604b47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3a604b4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212824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v-SE" sz="1100" b="0" i="0" u="none" strike="noStrike" cap="none" dirty="0">
                <a:solidFill>
                  <a:srgbClr val="000000"/>
                </a:solidFill>
                <a:effectLst/>
                <a:latin typeface="Arial"/>
                <a:ea typeface="Arial"/>
                <a:cs typeface="Arial"/>
                <a:sym typeface="Arial"/>
              </a:rPr>
              <a:t>Som feriepraktikant är det bra att kunna presentera sig på praktiken. Bland annat för att vårdnadshavare och barn ska vara trygga och förberedda. De kan berätta lite om vilka de är, vilket gymnasium de går på, intressen och vad de hoppas på med feriepraktiken.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v-SE" sz="1100" b="0" i="0" u="none" strike="noStrike" cap="none" dirty="0">
                <a:solidFill>
                  <a:srgbClr val="000000"/>
                </a:solidFill>
                <a:effectLst/>
                <a:latin typeface="Arial"/>
                <a:ea typeface="Arial"/>
                <a:cs typeface="Arial"/>
                <a:sym typeface="Arial"/>
              </a:rPr>
              <a:t>Texten kan skickas till handledaren som kan informera vårdnadshavare och barnen. Kanske något att sätta upp på fritids?</a:t>
            </a:r>
          </a:p>
          <a:p>
            <a:endParaRPr lang="sv-SE" dirty="0"/>
          </a:p>
        </p:txBody>
      </p:sp>
    </p:spTree>
    <p:extLst>
      <p:ext uri="{BB962C8B-B14F-4D97-AF65-F5344CB8AC3E}">
        <p14:creationId xmlns:p14="http://schemas.microsoft.com/office/powerpoint/2010/main" val="254952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Forskning:</a:t>
            </a:r>
          </a:p>
          <a:p>
            <a:r>
              <a:rPr lang="sv-SE" sz="1100" b="0" i="0" u="none" strike="noStrike" cap="none" dirty="0">
                <a:solidFill>
                  <a:srgbClr val="000000"/>
                </a:solidFill>
                <a:effectLst/>
                <a:latin typeface="Arial"/>
                <a:ea typeface="Arial"/>
                <a:cs typeface="Arial"/>
                <a:sym typeface="Arial"/>
              </a:rPr>
              <a:t>Professor Linda Fälth vid Linnéuniversitetet är forskare inom läs- och skrivutveckling. Tillsammans med tre andra forskare följde hon projektet under första sommarlovet 2018. I forskningsstudien deltog 120 elever som hade slutat årskurs 1 och 115 elever som hade slutat årskurs 2. Eleverna gick på tre skolor som låg i socioekonomiskt utsatta områden där en majoritet av eleverna hade svenska som andraspråk. Elevernas läsförmågor kartlades både innan och efter sommaren. Resultatet visade att de elever som rapporterat att de kontinuerligt läst under lovet inte visade något sommarlovstapp, utan att ordavkodningen (läsförståelsen) hade förbättrats något för de elever som började i årskurs två efter sommarlovet. De äldre eleverna utökade sitt ordförråd i svenska mellan mätningstillfällena före och efter sommaren. Det vill säga signifikanta skillnader i läsförståelse, språkförståelse, men också i avkodningen, den tekniska aspekten av läsning. Och allra </a:t>
            </a:r>
            <a:r>
              <a:rPr lang="sv-SE" sz="1100" b="0" i="0" u="none" strike="noStrike" cap="none" dirty="0" err="1">
                <a:solidFill>
                  <a:srgbClr val="000000"/>
                </a:solidFill>
                <a:effectLst/>
                <a:latin typeface="Arial"/>
                <a:ea typeface="Arial"/>
                <a:cs typeface="Arial"/>
                <a:sym typeface="Arial"/>
              </a:rPr>
              <a:t>störstvärde</a:t>
            </a:r>
            <a:r>
              <a:rPr lang="sv-SE" sz="1100" b="0" i="0" u="none" strike="noStrike" cap="none" dirty="0">
                <a:solidFill>
                  <a:srgbClr val="000000"/>
                </a:solidFill>
                <a:effectLst/>
                <a:latin typeface="Arial"/>
                <a:ea typeface="Arial"/>
                <a:cs typeface="Arial"/>
                <a:sym typeface="Arial"/>
              </a:rPr>
              <a:t> hade insatsen för de lässköra</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Läs forskningen här: </a:t>
            </a:r>
            <a:r>
              <a:rPr lang="sv-SE" sz="1100" b="0" i="0" u="none" strike="noStrike" cap="none" dirty="0" err="1">
                <a:solidFill>
                  <a:srgbClr val="000000"/>
                </a:solidFill>
                <a:effectLst/>
                <a:latin typeface="Arial"/>
                <a:ea typeface="Arial"/>
                <a:cs typeface="Arial"/>
                <a:sym typeface="Arial"/>
              </a:rPr>
              <a:t>https</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nordicliteracy.net</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index.php</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njlr</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article</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/2013 </a:t>
            </a:r>
          </a:p>
        </p:txBody>
      </p:sp>
    </p:spTree>
    <p:extLst>
      <p:ext uri="{BB962C8B-B14F-4D97-AF65-F5344CB8AC3E}">
        <p14:creationId xmlns:p14="http://schemas.microsoft.com/office/powerpoint/2010/main" val="37014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The Simple </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of</a:t>
            </a:r>
            <a:r>
              <a:rPr lang="sv-SE" sz="1100" b="0" i="0" u="none" strike="noStrike" cap="none" dirty="0">
                <a:solidFill>
                  <a:srgbClr val="000000"/>
                </a:solidFill>
                <a:effectLst/>
                <a:latin typeface="Arial"/>
                <a:ea typeface="Arial"/>
                <a:cs typeface="Arial"/>
                <a:sym typeface="Arial"/>
              </a:rPr>
              <a:t> Reading lanserades under 1980-talet av forskarna </a:t>
            </a:r>
            <a:r>
              <a:rPr lang="sv-SE" sz="1100" b="0" i="0" u="none" strike="noStrike" cap="none" dirty="0" err="1">
                <a:solidFill>
                  <a:srgbClr val="000000"/>
                </a:solidFill>
                <a:effectLst/>
                <a:latin typeface="Arial"/>
                <a:ea typeface="Arial"/>
                <a:cs typeface="Arial"/>
                <a:sym typeface="Arial"/>
              </a:rPr>
              <a:t>Philp</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Gough</a:t>
            </a:r>
            <a:r>
              <a:rPr lang="sv-SE" sz="1100" b="0" i="0" u="none" strike="noStrike" cap="none" dirty="0">
                <a:solidFill>
                  <a:srgbClr val="000000"/>
                </a:solidFill>
                <a:effectLst/>
                <a:latin typeface="Arial"/>
                <a:ea typeface="Arial"/>
                <a:cs typeface="Arial"/>
                <a:sym typeface="Arial"/>
              </a:rPr>
              <a:t> och William </a:t>
            </a:r>
            <a:r>
              <a:rPr lang="sv-SE" sz="1100" b="0" i="0" u="none" strike="noStrike" cap="none" dirty="0" err="1">
                <a:solidFill>
                  <a:srgbClr val="000000"/>
                </a:solidFill>
                <a:effectLst/>
                <a:latin typeface="Arial"/>
                <a:ea typeface="Arial"/>
                <a:cs typeface="Arial"/>
                <a:sym typeface="Arial"/>
              </a:rPr>
              <a:t>Tunmer</a:t>
            </a:r>
            <a:r>
              <a:rPr lang="sv-SE" sz="1100" b="0" i="0" u="none" strike="noStrike" cap="none" dirty="0">
                <a:solidFill>
                  <a:srgbClr val="000000"/>
                </a:solidFill>
                <a:effectLst/>
                <a:latin typeface="Arial"/>
                <a:ea typeface="Arial"/>
                <a:cs typeface="Arial"/>
                <a:sym typeface="Arial"/>
              </a:rPr>
              <a:t>. Modellen förklarar läsning som en produkt av två grundläggande färdigheter; avkodning och språklig förståelse. Detta kan åskådliggöras med hjälp av en enkel formel: L = A x S.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ska i modellen förstås som god läsförmåga.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är de tekniska aspekterna av läsning, det vill säga att kunna göra om bokstäver till ord. Med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 menas förståelse på ord, menings- och pragmatisk nivå - att du kan tolka det du avkodat.</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x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Formeln beskriver läsning som produkten av avkodning och språkförståelse vilket betyder att avkodning och språkförståelse är lika viktiga komponenter för att nå läsförståelse. Man behöver ha båda delar för att kunna läsa.</a:t>
            </a:r>
          </a:p>
          <a:p>
            <a:endParaRPr lang="sv-SE" dirty="0"/>
          </a:p>
        </p:txBody>
      </p:sp>
    </p:spTree>
    <p:extLst>
      <p:ext uri="{BB962C8B-B14F-4D97-AF65-F5344CB8AC3E}">
        <p14:creationId xmlns:p14="http://schemas.microsoft.com/office/powerpoint/2010/main" val="427297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A23F054-BEA5-9A9C-5A0E-608E677BBEFC}"/>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722DA830-B0BE-7741-1EED-01359B6B34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F7AE447E-5237-CC6F-5F62-4032F616EA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853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840786F-36CE-9BC4-F404-6134FE2179A0}"/>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21B35F61-01C8-22AD-5BF4-158A9C0325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8A3543A3-FE0E-D99D-0C22-D568DEFD50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sz="1100" b="0" i="0" u="none" strike="noStrike" cap="none" dirty="0">
                <a:solidFill>
                  <a:srgbClr val="000000"/>
                </a:solidFill>
                <a:effectLst/>
                <a:latin typeface="Arial"/>
                <a:ea typeface="Arial"/>
                <a:cs typeface="Arial"/>
                <a:sym typeface="Arial"/>
              </a:rPr>
              <a:t>Fråga: Vad är en förebild för dig? Har du någon? Be dem berätta eller skriva några rader om sina reflektioner.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6193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sv-SE" sz="1100" b="0" i="0" u="none" strike="noStrike" cap="none" dirty="0">
                <a:solidFill>
                  <a:srgbClr val="000000"/>
                </a:solidFill>
                <a:effectLst/>
                <a:latin typeface="Arial"/>
                <a:ea typeface="Arial"/>
                <a:cs typeface="Arial"/>
                <a:sym typeface="Arial"/>
              </a:rPr>
              <a:t>Hur kan den se ut? Fritidspersonal berättar.</a:t>
            </a:r>
          </a:p>
          <a:p>
            <a:endParaRPr lang="sv-SE" dirty="0"/>
          </a:p>
        </p:txBody>
      </p:sp>
    </p:spTree>
    <p:extLst>
      <p:ext uri="{BB962C8B-B14F-4D97-AF65-F5344CB8AC3E}">
        <p14:creationId xmlns:p14="http://schemas.microsoft.com/office/powerpoint/2010/main" val="33530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57C182D-D19C-C6CA-81EF-6426D9159D7D}"/>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50F5E439-7481-ADCF-646D-61164E83D9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952C8422-13FC-A54E-6CF6-08FB302EA2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sv-SE" sz="1100" b="0" i="0" u="none" strike="noStrike" cap="none" dirty="0">
                <a:solidFill>
                  <a:srgbClr val="000000"/>
                </a:solidFill>
                <a:effectLst/>
                <a:latin typeface="Arial"/>
                <a:ea typeface="Arial"/>
                <a:cs typeface="Arial"/>
                <a:sym typeface="Arial"/>
              </a:rPr>
              <a:t>1. Förutspå: Titta på titel och framsidan och gissa vad boken kommer att handla om. Det väcker intresse och förväntningarna kan hjälpa förståelsen.</a:t>
            </a:r>
          </a:p>
          <a:p>
            <a:r>
              <a:rPr lang="sv-SE" sz="1100" b="0" i="0" u="none" strike="noStrike" cap="none" dirty="0">
                <a:solidFill>
                  <a:srgbClr val="000000"/>
                </a:solidFill>
                <a:effectLst/>
                <a:latin typeface="Arial"/>
                <a:ea typeface="Arial"/>
                <a:cs typeface="Arial"/>
                <a:sym typeface="Arial"/>
              </a:rPr>
              <a:t>2. Ställa frågor till texten: Hjälp lyssnarna att fördjupa förståelsen genom att ställa frågor till texten. Jag undrar …</a:t>
            </a:r>
          </a:p>
          <a:p>
            <a:r>
              <a:rPr lang="sv-SE" sz="1100" b="0" i="0" u="none" strike="noStrike" cap="none" dirty="0">
                <a:solidFill>
                  <a:srgbClr val="000000"/>
                </a:solidFill>
                <a:effectLst/>
                <a:latin typeface="Arial"/>
                <a:ea typeface="Arial"/>
                <a:cs typeface="Arial"/>
                <a:sym typeface="Arial"/>
              </a:rPr>
              <a:t>3. Klargöra otydligheter: Genom att stanna upp och reda ut sådant som vi inte förstår ökar chansen till att vi håller intresset och inte blir förvirrade. Finns ord vi inte känner igen? Hur tar vi reda på vad det betyder? Kan ord framför eller bakom ordet förtydliga. Titta på ordets delar, kan förklaringen ligga där? Finns ordet på annat modersmål?</a:t>
            </a:r>
          </a:p>
          <a:p>
            <a:r>
              <a:rPr lang="sv-SE" sz="1100" b="0" i="0" u="none" strike="noStrike" cap="none" dirty="0">
                <a:solidFill>
                  <a:srgbClr val="000000"/>
                </a:solidFill>
                <a:effectLst/>
                <a:latin typeface="Arial"/>
                <a:ea typeface="Arial"/>
                <a:cs typeface="Arial"/>
                <a:sym typeface="Arial"/>
              </a:rPr>
              <a:t>4. Sammanfatta: Genom att sammanfatta tillsammans så tydliggörs vad vi vet och att alla har förstått samma saker. Vem handlar boken om? Vilka karaktärer finns? Var utspelas handlingen?</a:t>
            </a:r>
          </a:p>
          <a:p>
            <a:r>
              <a:rPr lang="sv-SE" sz="1100" b="0" i="0" u="none" strike="noStrike" cap="none" dirty="0">
                <a:solidFill>
                  <a:srgbClr val="000000"/>
                </a:solidFill>
                <a:effectLst/>
                <a:latin typeface="Arial"/>
                <a:ea typeface="Arial"/>
                <a:cs typeface="Arial"/>
                <a:sym typeface="Arial"/>
              </a:rPr>
              <a:t>5. Göra kopplingar: Genom att koppla det vi läser till det egna livet och </a:t>
            </a:r>
            <a:r>
              <a:rPr lang="sv-SE" sz="1100" b="0" i="0" u="none" strike="noStrike" cap="none" dirty="0" err="1">
                <a:solidFill>
                  <a:srgbClr val="000000"/>
                </a:solidFill>
                <a:effectLst/>
                <a:latin typeface="Arial"/>
                <a:ea typeface="Arial"/>
                <a:cs typeface="Arial"/>
                <a:sym typeface="Arial"/>
              </a:rPr>
              <a:t>våratidigare</a:t>
            </a:r>
            <a:r>
              <a:rPr lang="sv-SE" sz="1100" b="0" i="0" u="none" strike="noStrike" cap="none" dirty="0">
                <a:solidFill>
                  <a:srgbClr val="000000"/>
                </a:solidFill>
                <a:effectLst/>
                <a:latin typeface="Arial"/>
                <a:ea typeface="Arial"/>
                <a:cs typeface="Arial"/>
                <a:sym typeface="Arial"/>
              </a:rPr>
              <a:t> erfarenheter skapas en djupare koppling till det vi läser, vilket i sin tur skapar mening och engagemang. Vilka kopplingar kan göras till dig själv eller till en annan bok eller film?</a:t>
            </a:r>
          </a:p>
          <a:p>
            <a:endParaRPr lang="sv-SE"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3928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D1B635C-EA58-5A8A-9477-88AA8260E486}"/>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AC9236E0-7A80-5E8F-40AF-9233F3A387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B20C961D-DA7F-6265-52AB-7386B66E15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sv-SE" dirty="0"/>
              <a:t>Kropp och knopp hänger samman. </a:t>
            </a:r>
            <a:r>
              <a:rPr lang="sv-SE" sz="1100" b="0" i="0" u="none" strike="noStrike" cap="none" dirty="0">
                <a:solidFill>
                  <a:srgbClr val="000000"/>
                </a:solidFill>
                <a:effectLst/>
                <a:latin typeface="Arial"/>
                <a:ea typeface="Arial"/>
                <a:cs typeface="Arial"/>
                <a:sym typeface="Arial"/>
              </a:rPr>
              <a:t>Gör ett par praktiska övningar för att </a:t>
            </a:r>
            <a:r>
              <a:rPr lang="sv-SE" sz="1100" b="0" i="0" u="none" strike="noStrike" cap="none" dirty="0" err="1">
                <a:solidFill>
                  <a:srgbClr val="000000"/>
                </a:solidFill>
                <a:effectLst/>
                <a:latin typeface="Arial"/>
                <a:ea typeface="Arial"/>
                <a:cs typeface="Arial"/>
                <a:sym typeface="Arial"/>
              </a:rPr>
              <a:t>bonda</a:t>
            </a:r>
            <a:r>
              <a:rPr lang="sv-SE" sz="1100" b="0" i="0" u="none" strike="noStrike" cap="none" dirty="0">
                <a:solidFill>
                  <a:srgbClr val="000000"/>
                </a:solidFill>
                <a:effectLst/>
                <a:latin typeface="Arial"/>
                <a:ea typeface="Arial"/>
                <a:cs typeface="Arial"/>
                <a:sym typeface="Arial"/>
              </a:rPr>
              <a:t> och ha roligt.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8870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ADBE179-2C51-1D71-D705-7BEE4DA198F5}"/>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E72DD138-A698-33DB-28B3-7FE6D2ED0C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D9CAA50F-799A-A24A-A5E3-3A4A632B57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843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extLst>
      <p:ext uri="{BB962C8B-B14F-4D97-AF65-F5344CB8AC3E}">
        <p14:creationId xmlns:p14="http://schemas.microsoft.com/office/powerpoint/2010/main" val="3420248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lovisa@bonniersfamiljestiftelse.se" TargetMode="External"/><Relationship Id="rId2" Type="http://schemas.openxmlformats.org/officeDocument/2006/relationships/hyperlink" Target="mailto:anneli@bonniersfamiljestiftelse.se"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yPTgk_yi1qs&amp;t=30s"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3"/>
        <p:cNvGrpSpPr/>
        <p:nvPr/>
      </p:nvGrpSpPr>
      <p:grpSpPr>
        <a:xfrm>
          <a:off x="0" y="0"/>
          <a:ext cx="0" cy="0"/>
          <a:chOff x="0" y="0"/>
          <a:chExt cx="0" cy="0"/>
        </a:xfrm>
      </p:grpSpPr>
      <p:sp>
        <p:nvSpPr>
          <p:cNvPr id="56" name="Google Shape;56;p13"/>
          <p:cNvSpPr txBox="1"/>
          <p:nvPr/>
        </p:nvSpPr>
        <p:spPr>
          <a:xfrm>
            <a:off x="0" y="596325"/>
            <a:ext cx="58950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sv"/>
              <a:t> </a:t>
            </a:r>
            <a:endParaRPr/>
          </a:p>
        </p:txBody>
      </p:sp>
      <p:pic>
        <p:nvPicPr>
          <p:cNvPr id="5" name="Bildobjekt 4" descr="En bild som visar Teckensnitt, Grafik, cirkel, logotyp&#10;&#10;AI-genererat innehåll kan vara felaktigt.">
            <a:extLst>
              <a:ext uri="{FF2B5EF4-FFF2-40B4-BE49-F238E27FC236}">
                <a16:creationId xmlns:a16="http://schemas.microsoft.com/office/drawing/2014/main" id="{B7A40C9A-F286-8202-CCD0-6DE5CB6C80E7}"/>
              </a:ext>
            </a:extLst>
          </p:cNvPr>
          <p:cNvPicPr>
            <a:picLocks noChangeAspect="1"/>
          </p:cNvPicPr>
          <p:nvPr/>
        </p:nvPicPr>
        <p:blipFill>
          <a:blip r:embed="rId3"/>
          <a:stretch>
            <a:fillRect/>
          </a:stretch>
        </p:blipFill>
        <p:spPr>
          <a:xfrm>
            <a:off x="2896812" y="455174"/>
            <a:ext cx="3350374" cy="3356263"/>
          </a:xfrm>
          <a:prstGeom prst="rect">
            <a:avLst/>
          </a:prstGeom>
        </p:spPr>
      </p:pic>
      <p:sp>
        <p:nvSpPr>
          <p:cNvPr id="8" name="textruta 7">
            <a:extLst>
              <a:ext uri="{FF2B5EF4-FFF2-40B4-BE49-F238E27FC236}">
                <a16:creationId xmlns:a16="http://schemas.microsoft.com/office/drawing/2014/main" id="{B03336D2-3F78-CC43-C896-F447953209A9}"/>
              </a:ext>
            </a:extLst>
          </p:cNvPr>
          <p:cNvSpPr txBox="1"/>
          <p:nvPr/>
        </p:nvSpPr>
        <p:spPr>
          <a:xfrm>
            <a:off x="981948" y="3952588"/>
            <a:ext cx="7180102" cy="584775"/>
          </a:xfrm>
          <a:prstGeom prst="rect">
            <a:avLst/>
          </a:prstGeom>
          <a:noFill/>
        </p:spPr>
        <p:txBody>
          <a:bodyPr wrap="square" rtlCol="0">
            <a:spAutoFit/>
          </a:bodyPr>
          <a:lstStyle/>
          <a:p>
            <a:pPr algn="ctr"/>
            <a:r>
              <a:rPr lang="sv-SE" sz="3200" b="1" dirty="0">
                <a:solidFill>
                  <a:schemeClr val="bg1"/>
                </a:solidFill>
                <a:latin typeface="Aptos" panose="020B0004020202020204" pitchFamily="34" charset="0"/>
              </a:rPr>
              <a:t>Tillsammans gör vi större skillnad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E2FB602A-1F3D-BB33-BB77-4C8268C28915}"/>
              </a:ext>
            </a:extLst>
          </p:cNvPr>
          <p:cNvSpPr txBox="1"/>
          <p:nvPr/>
        </p:nvSpPr>
        <p:spPr>
          <a:xfrm>
            <a:off x="1874520" y="1833086"/>
            <a:ext cx="5852160" cy="1477328"/>
          </a:xfrm>
          <a:prstGeom prst="rect">
            <a:avLst/>
          </a:prstGeom>
          <a:noFill/>
        </p:spPr>
        <p:txBody>
          <a:bodyPr wrap="square">
            <a:spAutoFit/>
          </a:bodyPr>
          <a:lstStyle/>
          <a:p>
            <a:r>
              <a:rPr lang="sv-SE" sz="1800" b="1" dirty="0">
                <a:solidFill>
                  <a:schemeClr val="bg1"/>
                </a:solidFill>
                <a:latin typeface="Aptos" panose="020B0004020202020204" pitchFamily="34" charset="0"/>
              </a:rPr>
              <a:t>Högläsning är att dela med sig, att visa att man bryr sig, bjuder in och är generös. Att inte läsa för barnen</a:t>
            </a:r>
          </a:p>
          <a:p>
            <a:r>
              <a:rPr lang="sv-SE" sz="1800" b="1" dirty="0">
                <a:solidFill>
                  <a:schemeClr val="bg1"/>
                </a:solidFill>
                <a:latin typeface="Aptos" panose="020B0004020202020204" pitchFamily="34" charset="0"/>
              </a:rPr>
              <a:t>utan med barnen i dialog, så att barnens röster blir</a:t>
            </a:r>
          </a:p>
          <a:p>
            <a:r>
              <a:rPr lang="sv-SE" sz="1800" b="1" dirty="0">
                <a:solidFill>
                  <a:schemeClr val="bg1"/>
                </a:solidFill>
                <a:latin typeface="Aptos" panose="020B0004020202020204" pitchFamily="34" charset="0"/>
              </a:rPr>
              <a:t>viktiga. Barnen förväntas inte vara passiva, utan ta</a:t>
            </a:r>
          </a:p>
          <a:p>
            <a:r>
              <a:rPr lang="sv-SE" sz="1800" b="1" dirty="0">
                <a:solidFill>
                  <a:schemeClr val="bg1"/>
                </a:solidFill>
                <a:latin typeface="Aptos" panose="020B0004020202020204" pitchFamily="34" charset="0"/>
              </a:rPr>
              <a:t>en aktiv roll. Högläsningen är något vi gör tillsammans.</a:t>
            </a:r>
          </a:p>
        </p:txBody>
      </p:sp>
      <p:pic>
        <p:nvPicPr>
          <p:cNvPr id="4" name="Bildobjekt 3" descr="En bild som visar mörker, natt&#10;&#10;AI-genererat innehåll kan vara felaktigt.">
            <a:extLst>
              <a:ext uri="{FF2B5EF4-FFF2-40B4-BE49-F238E27FC236}">
                <a16:creationId xmlns:a16="http://schemas.microsoft.com/office/drawing/2014/main" id="{839D82DA-DA2E-6904-EA08-D1F94E7FC1D9}"/>
              </a:ext>
            </a:extLst>
          </p:cNvPr>
          <p:cNvPicPr>
            <a:picLocks noChangeAspect="1"/>
          </p:cNvPicPr>
          <p:nvPr/>
        </p:nvPicPr>
        <p:blipFill>
          <a:blip r:embed="rId2"/>
          <a:stretch>
            <a:fillRect/>
          </a:stretch>
        </p:blipFill>
        <p:spPr>
          <a:xfrm>
            <a:off x="2133235" y="914400"/>
            <a:ext cx="11488059" cy="6462033"/>
          </a:xfrm>
          <a:prstGeom prst="rect">
            <a:avLst/>
          </a:prstGeom>
        </p:spPr>
      </p:pic>
    </p:spTree>
    <p:extLst>
      <p:ext uri="{BB962C8B-B14F-4D97-AF65-F5344CB8AC3E}">
        <p14:creationId xmlns:p14="http://schemas.microsoft.com/office/powerpoint/2010/main" val="305169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a:extLst>
            <a:ext uri="{FF2B5EF4-FFF2-40B4-BE49-F238E27FC236}">
              <a16:creationId xmlns:a16="http://schemas.microsoft.com/office/drawing/2014/main" id="{ED14E16A-BDFE-3731-1392-E4B83B081D75}"/>
            </a:ext>
          </a:extLst>
        </p:cNvPr>
        <p:cNvGrpSpPr/>
        <p:nvPr/>
      </p:nvGrpSpPr>
      <p:grpSpPr>
        <a:xfrm>
          <a:off x="0" y="0"/>
          <a:ext cx="0" cy="0"/>
          <a:chOff x="0" y="0"/>
          <a:chExt cx="0" cy="0"/>
        </a:xfrm>
      </p:grpSpPr>
      <p:pic>
        <p:nvPicPr>
          <p:cNvPr id="5" name="Bildobjekt 4" descr="En bild som visar mask, natt&#10;&#10;AI-genererat innehåll kan vara felaktigt.">
            <a:extLst>
              <a:ext uri="{FF2B5EF4-FFF2-40B4-BE49-F238E27FC236}">
                <a16:creationId xmlns:a16="http://schemas.microsoft.com/office/drawing/2014/main" id="{8CABE3A6-F5B0-393D-15E7-77A5799DA327}"/>
              </a:ext>
            </a:extLst>
          </p:cNvPr>
          <p:cNvPicPr>
            <a:picLocks noChangeAspect="1"/>
          </p:cNvPicPr>
          <p:nvPr/>
        </p:nvPicPr>
        <p:blipFill>
          <a:blip r:embed="rId2"/>
          <a:stretch>
            <a:fillRect/>
          </a:stretch>
        </p:blipFill>
        <p:spPr>
          <a:xfrm rot="165946">
            <a:off x="-3732833" y="1577841"/>
            <a:ext cx="10427547" cy="5865495"/>
          </a:xfrm>
          <a:prstGeom prst="rect">
            <a:avLst/>
          </a:prstGeom>
        </p:spPr>
      </p:pic>
      <p:sp>
        <p:nvSpPr>
          <p:cNvPr id="2" name="textruta 1">
            <a:extLst>
              <a:ext uri="{FF2B5EF4-FFF2-40B4-BE49-F238E27FC236}">
                <a16:creationId xmlns:a16="http://schemas.microsoft.com/office/drawing/2014/main" id="{1BB3FD1A-C52C-4817-0ADF-19665903053D}"/>
              </a:ext>
            </a:extLst>
          </p:cNvPr>
          <p:cNvSpPr txBox="1"/>
          <p:nvPr/>
        </p:nvSpPr>
        <p:spPr>
          <a:xfrm>
            <a:off x="2215255" y="1971585"/>
            <a:ext cx="4713489" cy="1200329"/>
          </a:xfrm>
          <a:prstGeom prst="rect">
            <a:avLst/>
          </a:prstGeom>
          <a:noFill/>
        </p:spPr>
        <p:txBody>
          <a:bodyPr wrap="square" rtlCol="0">
            <a:spAutoFit/>
          </a:bodyPr>
          <a:lstStyle/>
          <a:p>
            <a:r>
              <a:rPr lang="sv-SE" sz="3600" b="1" dirty="0">
                <a:solidFill>
                  <a:schemeClr val="bg1"/>
                </a:solidFill>
                <a:latin typeface="Aptos" panose="020B0004020202020204" pitchFamily="34" charset="0"/>
              </a:rPr>
              <a:t>Före, under och efter läsningen …</a:t>
            </a:r>
          </a:p>
        </p:txBody>
      </p:sp>
    </p:spTree>
    <p:extLst>
      <p:ext uri="{BB962C8B-B14F-4D97-AF65-F5344CB8AC3E}">
        <p14:creationId xmlns:p14="http://schemas.microsoft.com/office/powerpoint/2010/main" val="25665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85D8356-AC1D-D1FD-8676-DF1DFC3C3906}"/>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4BE873F5-5E9B-9154-7698-18732471290D}"/>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5" name="textruta 4">
            <a:extLst>
              <a:ext uri="{FF2B5EF4-FFF2-40B4-BE49-F238E27FC236}">
                <a16:creationId xmlns:a16="http://schemas.microsoft.com/office/drawing/2014/main" id="{0F2BFE39-0892-7B2F-5E20-A77700F421FC}"/>
              </a:ext>
            </a:extLst>
          </p:cNvPr>
          <p:cNvSpPr txBox="1"/>
          <p:nvPr/>
        </p:nvSpPr>
        <p:spPr>
          <a:xfrm>
            <a:off x="832430" y="526303"/>
            <a:ext cx="5583610" cy="646331"/>
          </a:xfrm>
          <a:prstGeom prst="rect">
            <a:avLst/>
          </a:prstGeom>
          <a:noFill/>
        </p:spPr>
        <p:txBody>
          <a:bodyPr wrap="square" rtlCol="0">
            <a:spAutoFit/>
          </a:bodyPr>
          <a:lstStyle/>
          <a:p>
            <a:r>
              <a:rPr lang="sv-SE" sz="3600" b="1" dirty="0">
                <a:latin typeface="Aptos" panose="020B0004020202020204" pitchFamily="34" charset="0"/>
              </a:rPr>
              <a:t>5 tips för läsförståelse</a:t>
            </a:r>
          </a:p>
        </p:txBody>
      </p:sp>
      <p:sp>
        <p:nvSpPr>
          <p:cNvPr id="3" name="textruta 2">
            <a:extLst>
              <a:ext uri="{FF2B5EF4-FFF2-40B4-BE49-F238E27FC236}">
                <a16:creationId xmlns:a16="http://schemas.microsoft.com/office/drawing/2014/main" id="{3F4D5B2D-F803-F93E-177C-10C7152CDAFA}"/>
              </a:ext>
            </a:extLst>
          </p:cNvPr>
          <p:cNvSpPr txBox="1"/>
          <p:nvPr/>
        </p:nvSpPr>
        <p:spPr>
          <a:xfrm>
            <a:off x="634914" y="1687976"/>
            <a:ext cx="6908886" cy="1323439"/>
          </a:xfrm>
          <a:prstGeom prst="rect">
            <a:avLst/>
          </a:prstGeom>
          <a:noFill/>
        </p:spPr>
        <p:txBody>
          <a:bodyPr wrap="square">
            <a:spAutoFit/>
          </a:bodyPr>
          <a:lstStyle/>
          <a:p>
            <a:r>
              <a:rPr lang="sv-SE" sz="1600" dirty="0">
                <a:latin typeface="Aptos" panose="020B0004020202020204" pitchFamily="34" charset="0"/>
              </a:rPr>
              <a:t>1. Förutspå</a:t>
            </a:r>
          </a:p>
          <a:p>
            <a:r>
              <a:rPr lang="sv-SE" sz="1600" dirty="0">
                <a:latin typeface="Aptos" panose="020B0004020202020204" pitchFamily="34" charset="0"/>
              </a:rPr>
              <a:t>2. Ställa frågor till texten</a:t>
            </a:r>
          </a:p>
          <a:p>
            <a:r>
              <a:rPr lang="sv-SE" sz="1600" dirty="0">
                <a:latin typeface="Aptos" panose="020B0004020202020204" pitchFamily="34" charset="0"/>
              </a:rPr>
              <a:t>3. Klargöra </a:t>
            </a:r>
          </a:p>
          <a:p>
            <a:r>
              <a:rPr lang="sv-SE" sz="1600" dirty="0">
                <a:latin typeface="Aptos" panose="020B0004020202020204" pitchFamily="34" charset="0"/>
              </a:rPr>
              <a:t>4. Sammanfatta</a:t>
            </a:r>
          </a:p>
          <a:p>
            <a:r>
              <a:rPr lang="sv-SE" sz="1600" dirty="0">
                <a:latin typeface="Aptos" panose="020B0004020202020204" pitchFamily="34" charset="0"/>
              </a:rPr>
              <a:t>5. Göra kopplingar</a:t>
            </a:r>
          </a:p>
        </p:txBody>
      </p:sp>
      <p:pic>
        <p:nvPicPr>
          <p:cNvPr id="6" name="Bildobjekt 5" descr="En bild som visar Grafik, Teckensnitt, cirkel, logotyp&#10;&#10;AI-genererat innehåll kan vara felaktigt.">
            <a:extLst>
              <a:ext uri="{FF2B5EF4-FFF2-40B4-BE49-F238E27FC236}">
                <a16:creationId xmlns:a16="http://schemas.microsoft.com/office/drawing/2014/main" id="{4D1ECA58-0EBC-E649-73F2-F313822ECC42}"/>
              </a:ext>
            </a:extLst>
          </p:cNvPr>
          <p:cNvPicPr>
            <a:picLocks noChangeAspect="1"/>
          </p:cNvPicPr>
          <p:nvPr/>
        </p:nvPicPr>
        <p:blipFill>
          <a:blip r:embed="rId4"/>
          <a:stretch>
            <a:fillRect/>
          </a:stretch>
        </p:blipFill>
        <p:spPr>
          <a:xfrm>
            <a:off x="7451990" y="3520440"/>
            <a:ext cx="1347011" cy="1349378"/>
          </a:xfrm>
          <a:prstGeom prst="rect">
            <a:avLst/>
          </a:prstGeom>
        </p:spPr>
      </p:pic>
    </p:spTree>
    <p:extLst>
      <p:ext uri="{BB962C8B-B14F-4D97-AF65-F5344CB8AC3E}">
        <p14:creationId xmlns:p14="http://schemas.microsoft.com/office/powerpoint/2010/main" val="23556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BFAC3CE-48A7-887A-DA7F-6390EFEC90CE}"/>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9975732F-1315-B69D-0F3F-B410AD60DD5F}"/>
              </a:ext>
            </a:extLst>
          </p:cNvPr>
          <p:cNvPicPr>
            <a:picLocks noChangeAspect="1"/>
          </p:cNvPicPr>
          <p:nvPr/>
        </p:nvPicPr>
        <p:blipFill>
          <a:blip r:embed="rId3"/>
          <a:stretch>
            <a:fillRect/>
          </a:stretch>
        </p:blipFill>
        <p:spPr>
          <a:xfrm>
            <a:off x="554018" y="311635"/>
            <a:ext cx="8035964" cy="4520230"/>
          </a:xfrm>
          <a:prstGeom prst="rect">
            <a:avLst/>
          </a:prstGeom>
        </p:spPr>
      </p:pic>
      <p:sp>
        <p:nvSpPr>
          <p:cNvPr id="4" name="textruta 3">
            <a:extLst>
              <a:ext uri="{FF2B5EF4-FFF2-40B4-BE49-F238E27FC236}">
                <a16:creationId xmlns:a16="http://schemas.microsoft.com/office/drawing/2014/main" id="{C9894756-03BA-22D2-92EF-6F8447AEF3EA}"/>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Rörelseglädje</a:t>
            </a:r>
          </a:p>
        </p:txBody>
      </p:sp>
    </p:spTree>
    <p:extLst>
      <p:ext uri="{BB962C8B-B14F-4D97-AF65-F5344CB8AC3E}">
        <p14:creationId xmlns:p14="http://schemas.microsoft.com/office/powerpoint/2010/main" val="159761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F4AA1FA-7DD4-68F7-B92B-03289479BAB8}"/>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154D964D-954F-3ACE-D02D-9F9185846001}"/>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4" name="textruta 3">
            <a:extLst>
              <a:ext uri="{FF2B5EF4-FFF2-40B4-BE49-F238E27FC236}">
                <a16:creationId xmlns:a16="http://schemas.microsoft.com/office/drawing/2014/main" id="{7C67C89A-4B28-43C2-F5BE-A738AC7640BB}"/>
              </a:ext>
            </a:extLst>
          </p:cNvPr>
          <p:cNvSpPr txBox="1"/>
          <p:nvPr/>
        </p:nvSpPr>
        <p:spPr>
          <a:xfrm>
            <a:off x="756834" y="1585009"/>
            <a:ext cx="5796366" cy="1323439"/>
          </a:xfrm>
          <a:prstGeom prst="rect">
            <a:avLst/>
          </a:prstGeom>
          <a:noFill/>
        </p:spPr>
        <p:txBody>
          <a:bodyPr wrap="square">
            <a:spAutoFit/>
          </a:bodyPr>
          <a:lstStyle/>
          <a:p>
            <a:pPr>
              <a:buNone/>
            </a:pPr>
            <a:r>
              <a:rPr lang="sv-SE" sz="1600" dirty="0">
                <a:solidFill>
                  <a:srgbClr val="141413"/>
                </a:solidFill>
                <a:latin typeface="Aptos" panose="020B0004020202020204" pitchFamily="34" charset="0"/>
              </a:rPr>
              <a:t>Vem ska jag arbeta med?</a:t>
            </a:r>
          </a:p>
          <a:p>
            <a:pPr>
              <a:buNone/>
            </a:pPr>
            <a:r>
              <a:rPr lang="sv-SE" sz="1600" dirty="0">
                <a:solidFill>
                  <a:srgbClr val="141413"/>
                </a:solidFill>
                <a:latin typeface="Aptos" panose="020B0004020202020204" pitchFamily="34" charset="0"/>
              </a:rPr>
              <a:t>Vem är min handledare och var ska vi vara? </a:t>
            </a:r>
          </a:p>
          <a:p>
            <a:pPr>
              <a:buNone/>
            </a:pPr>
            <a:r>
              <a:rPr lang="sv-SE" sz="1600" dirty="0">
                <a:solidFill>
                  <a:srgbClr val="141413"/>
                </a:solidFill>
                <a:latin typeface="Aptos" panose="020B0004020202020204" pitchFamily="34" charset="0"/>
              </a:rPr>
              <a:t>Vad är det som gäller: arbetstid, lunch,</a:t>
            </a:r>
          </a:p>
          <a:p>
            <a:pPr>
              <a:buNone/>
            </a:pPr>
            <a:r>
              <a:rPr lang="sv-SE" sz="1600" dirty="0">
                <a:solidFill>
                  <a:srgbClr val="141413"/>
                </a:solidFill>
                <a:latin typeface="Aptos" panose="020B0004020202020204" pitchFamily="34" charset="0"/>
              </a:rPr>
              <a:t>ledigheter, sjukdom, frånvaro och när kommer lönen? </a:t>
            </a:r>
            <a:br>
              <a:rPr lang="sv-SE" sz="1600" dirty="0">
                <a:solidFill>
                  <a:srgbClr val="141413"/>
                </a:solidFill>
                <a:latin typeface="Aptos" panose="020B0004020202020204" pitchFamily="34" charset="0"/>
              </a:rPr>
            </a:br>
            <a:r>
              <a:rPr lang="sv-SE" sz="1600" dirty="0">
                <a:solidFill>
                  <a:srgbClr val="141413"/>
                </a:solidFill>
                <a:latin typeface="Aptos" panose="020B0004020202020204" pitchFamily="34" charset="0"/>
              </a:rPr>
              <a:t>Vad förväntas av mig?</a:t>
            </a:r>
          </a:p>
        </p:txBody>
      </p:sp>
      <p:sp>
        <p:nvSpPr>
          <p:cNvPr id="5" name="textruta 4">
            <a:extLst>
              <a:ext uri="{FF2B5EF4-FFF2-40B4-BE49-F238E27FC236}">
                <a16:creationId xmlns:a16="http://schemas.microsoft.com/office/drawing/2014/main" id="{083762BE-563A-E83A-B686-B1F6187DB8DE}"/>
              </a:ext>
            </a:extLst>
          </p:cNvPr>
          <p:cNvSpPr txBox="1"/>
          <p:nvPr/>
        </p:nvSpPr>
        <p:spPr>
          <a:xfrm>
            <a:off x="832430" y="526303"/>
            <a:ext cx="4653969" cy="646331"/>
          </a:xfrm>
          <a:prstGeom prst="rect">
            <a:avLst/>
          </a:prstGeom>
          <a:noFill/>
        </p:spPr>
        <p:txBody>
          <a:bodyPr wrap="square" rtlCol="0">
            <a:spAutoFit/>
          </a:bodyPr>
          <a:lstStyle/>
          <a:p>
            <a:r>
              <a:rPr lang="sv-SE" sz="3600" b="1" dirty="0">
                <a:latin typeface="Aptos" panose="020B0004020202020204" pitchFamily="34" charset="0"/>
              </a:rPr>
              <a:t>Praktisk information</a:t>
            </a:r>
          </a:p>
        </p:txBody>
      </p:sp>
      <p:pic>
        <p:nvPicPr>
          <p:cNvPr id="7" name="Bildobjekt 6" descr="En bild som visar Grafik, Teckensnitt, cirkel, logotyp&#10;&#10;AI-genererat innehåll kan vara felaktigt.">
            <a:extLst>
              <a:ext uri="{FF2B5EF4-FFF2-40B4-BE49-F238E27FC236}">
                <a16:creationId xmlns:a16="http://schemas.microsoft.com/office/drawing/2014/main" id="{94B1AA8A-D6AE-092A-DAC0-3E18B51880FF}"/>
              </a:ext>
            </a:extLst>
          </p:cNvPr>
          <p:cNvPicPr>
            <a:picLocks noChangeAspect="1"/>
          </p:cNvPicPr>
          <p:nvPr/>
        </p:nvPicPr>
        <p:blipFill>
          <a:blip r:embed="rId4"/>
          <a:stretch>
            <a:fillRect/>
          </a:stretch>
        </p:blipFill>
        <p:spPr>
          <a:xfrm>
            <a:off x="7451990" y="3520440"/>
            <a:ext cx="1347011" cy="1349378"/>
          </a:xfrm>
          <a:prstGeom prst="rect">
            <a:avLst/>
          </a:prstGeom>
        </p:spPr>
      </p:pic>
    </p:spTree>
    <p:extLst>
      <p:ext uri="{BB962C8B-B14F-4D97-AF65-F5344CB8AC3E}">
        <p14:creationId xmlns:p14="http://schemas.microsoft.com/office/powerpoint/2010/main" val="280692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A9768A-C91E-0680-00AA-3F20358D9C04}"/>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443534C1-6198-DAD8-3888-2144D0DDB5AC}"/>
              </a:ext>
            </a:extLst>
          </p:cNvPr>
          <p:cNvPicPr>
            <a:picLocks noChangeAspect="1"/>
          </p:cNvPicPr>
          <p:nvPr/>
        </p:nvPicPr>
        <p:blipFill>
          <a:blip r:embed="rId3"/>
          <a:stretch>
            <a:fillRect/>
          </a:stretch>
        </p:blipFill>
        <p:spPr>
          <a:xfrm>
            <a:off x="5292918" y="1172634"/>
            <a:ext cx="3362750" cy="3406140"/>
          </a:xfrm>
          <a:prstGeom prst="rect">
            <a:avLst/>
          </a:prstGeom>
        </p:spPr>
      </p:pic>
      <p:pic>
        <p:nvPicPr>
          <p:cNvPr id="7" name="Bildobjekt 6">
            <a:extLst>
              <a:ext uri="{FF2B5EF4-FFF2-40B4-BE49-F238E27FC236}">
                <a16:creationId xmlns:a16="http://schemas.microsoft.com/office/drawing/2014/main" id="{B99D01B9-7822-6E88-CC8C-22203DDDD074}"/>
              </a:ext>
            </a:extLst>
          </p:cNvPr>
          <p:cNvPicPr>
            <a:picLocks noChangeAspect="1"/>
          </p:cNvPicPr>
          <p:nvPr/>
        </p:nvPicPr>
        <p:blipFill>
          <a:blip r:embed="rId4"/>
          <a:srcRect t="37392" b="43455"/>
          <a:stretch>
            <a:fillRect/>
          </a:stretch>
        </p:blipFill>
        <p:spPr>
          <a:xfrm>
            <a:off x="111513" y="900682"/>
            <a:ext cx="5999356" cy="646331"/>
          </a:xfrm>
          <a:prstGeom prst="rect">
            <a:avLst/>
          </a:prstGeom>
        </p:spPr>
      </p:pic>
      <p:sp>
        <p:nvSpPr>
          <p:cNvPr id="8" name="textruta 7">
            <a:extLst>
              <a:ext uri="{FF2B5EF4-FFF2-40B4-BE49-F238E27FC236}">
                <a16:creationId xmlns:a16="http://schemas.microsoft.com/office/drawing/2014/main" id="{5694FA74-D5B4-C3DE-C068-22D9E5245397}"/>
              </a:ext>
            </a:extLst>
          </p:cNvPr>
          <p:cNvSpPr txBox="1"/>
          <p:nvPr/>
        </p:nvSpPr>
        <p:spPr>
          <a:xfrm>
            <a:off x="756835" y="1585009"/>
            <a:ext cx="4019702" cy="2308324"/>
          </a:xfrm>
          <a:prstGeom prst="rect">
            <a:avLst/>
          </a:prstGeom>
          <a:noFill/>
        </p:spPr>
        <p:txBody>
          <a:bodyPr wrap="square">
            <a:spAutoFit/>
          </a:bodyPr>
          <a:lstStyle/>
          <a:p>
            <a:pPr>
              <a:buNone/>
            </a:pPr>
            <a:r>
              <a:rPr lang="sv-SE" sz="1600" dirty="0">
                <a:solidFill>
                  <a:srgbClr val="141413"/>
                </a:solidFill>
                <a:latin typeface="Aptos" panose="020B0004020202020204" pitchFamily="34" charset="0"/>
              </a:rPr>
              <a:t>Jobba tillsammans! Gå igenom det material som ni ska ha med er under sommarjobbet. Ex ryggsäck, böcker, boksnacks-kort, paustärningar, rörelseövningar etc. </a:t>
            </a:r>
          </a:p>
          <a:p>
            <a:pPr>
              <a:buNone/>
            </a:pPr>
            <a:endParaRPr lang="sv-SE" sz="1600" dirty="0">
              <a:solidFill>
                <a:srgbClr val="141413"/>
              </a:solidFill>
              <a:latin typeface="Aptos" panose="020B0004020202020204" pitchFamily="34" charset="0"/>
            </a:endParaRPr>
          </a:p>
          <a:p>
            <a:pPr>
              <a:buNone/>
            </a:pPr>
            <a:r>
              <a:rPr lang="sv-SE" sz="1600" dirty="0">
                <a:solidFill>
                  <a:srgbClr val="141413"/>
                </a:solidFill>
                <a:latin typeface="Aptos" panose="020B0004020202020204" pitchFamily="34" charset="0"/>
              </a:rPr>
              <a:t>Testa på hur boksnacks-korten funkar. Jobba tillsammans och ställ </a:t>
            </a:r>
            <a:r>
              <a:rPr lang="sv-SE" sz="1600" dirty="0" err="1">
                <a:solidFill>
                  <a:srgbClr val="141413"/>
                </a:solidFill>
                <a:latin typeface="Aptos" panose="020B0004020202020204" pitchFamily="34" charset="0"/>
              </a:rPr>
              <a:t>bokfrågor</a:t>
            </a:r>
            <a:r>
              <a:rPr lang="sv-SE" sz="1600" dirty="0">
                <a:solidFill>
                  <a:srgbClr val="141413"/>
                </a:solidFill>
                <a:latin typeface="Aptos" panose="020B0004020202020204" pitchFamily="34" charset="0"/>
              </a:rPr>
              <a:t> till varandra. Och ha kul!</a:t>
            </a:r>
          </a:p>
          <a:p>
            <a:pPr>
              <a:buNone/>
            </a:pPr>
            <a:endParaRPr lang="sv-SE" sz="1600" dirty="0">
              <a:solidFill>
                <a:srgbClr val="141413"/>
              </a:solidFill>
              <a:latin typeface="Aptos" panose="020B0004020202020204" pitchFamily="34" charset="0"/>
            </a:endParaRPr>
          </a:p>
        </p:txBody>
      </p:sp>
      <p:sp>
        <p:nvSpPr>
          <p:cNvPr id="9" name="textruta 8">
            <a:extLst>
              <a:ext uri="{FF2B5EF4-FFF2-40B4-BE49-F238E27FC236}">
                <a16:creationId xmlns:a16="http://schemas.microsoft.com/office/drawing/2014/main" id="{91DE46E4-3C2E-CB5C-1B72-DC94CB558524}"/>
              </a:ext>
            </a:extLst>
          </p:cNvPr>
          <p:cNvSpPr txBox="1"/>
          <p:nvPr/>
        </p:nvSpPr>
        <p:spPr>
          <a:xfrm>
            <a:off x="832430" y="526303"/>
            <a:ext cx="4653969" cy="646331"/>
          </a:xfrm>
          <a:prstGeom prst="rect">
            <a:avLst/>
          </a:prstGeom>
          <a:noFill/>
        </p:spPr>
        <p:txBody>
          <a:bodyPr wrap="square" rtlCol="0">
            <a:spAutoFit/>
          </a:bodyPr>
          <a:lstStyle/>
          <a:p>
            <a:r>
              <a:rPr lang="sv-SE" sz="3600" b="1" dirty="0">
                <a:latin typeface="Aptos" panose="020B0004020202020204" pitchFamily="34" charset="0"/>
              </a:rPr>
              <a:t>Snacka bok!</a:t>
            </a:r>
          </a:p>
        </p:txBody>
      </p:sp>
    </p:spTree>
    <p:extLst>
      <p:ext uri="{BB962C8B-B14F-4D97-AF65-F5344CB8AC3E}">
        <p14:creationId xmlns:p14="http://schemas.microsoft.com/office/powerpoint/2010/main" val="147320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2EC079E-1A41-528A-92BD-59E0EA974010}"/>
              </a:ext>
            </a:extLst>
          </p:cNvPr>
          <p:cNvPicPr>
            <a:picLocks noChangeAspect="1"/>
          </p:cNvPicPr>
          <p:nvPr/>
        </p:nvPicPr>
        <p:blipFill>
          <a:blip r:embed="rId3"/>
          <a:stretch>
            <a:fillRect/>
          </a:stretch>
        </p:blipFill>
        <p:spPr>
          <a:xfrm>
            <a:off x="766290" y="311634"/>
            <a:ext cx="8035964" cy="4520230"/>
          </a:xfrm>
          <a:prstGeom prst="rect">
            <a:avLst/>
          </a:prstGeom>
        </p:spPr>
      </p:pic>
      <p:sp>
        <p:nvSpPr>
          <p:cNvPr id="4" name="textruta 3">
            <a:extLst>
              <a:ext uri="{FF2B5EF4-FFF2-40B4-BE49-F238E27FC236}">
                <a16:creationId xmlns:a16="http://schemas.microsoft.com/office/drawing/2014/main" id="{F94070EB-D71E-1AB9-466B-92681D390E2C}"/>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Presentera dig!</a:t>
            </a:r>
          </a:p>
        </p:txBody>
      </p:sp>
    </p:spTree>
    <p:extLst>
      <p:ext uri="{BB962C8B-B14F-4D97-AF65-F5344CB8AC3E}">
        <p14:creationId xmlns:p14="http://schemas.microsoft.com/office/powerpoint/2010/main" val="231473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 name="Bildobjekt 1" descr="En bild som visar mörker, natt&#10;&#10;AI-genererat innehåll kan vara felaktigt.">
            <a:extLst>
              <a:ext uri="{FF2B5EF4-FFF2-40B4-BE49-F238E27FC236}">
                <a16:creationId xmlns:a16="http://schemas.microsoft.com/office/drawing/2014/main" id="{9924AEBE-D501-4E05-9B85-730B540D34DC}"/>
              </a:ext>
            </a:extLst>
          </p:cNvPr>
          <p:cNvPicPr>
            <a:picLocks noChangeAspect="1"/>
          </p:cNvPicPr>
          <p:nvPr/>
        </p:nvPicPr>
        <p:blipFill>
          <a:blip r:embed="rId2"/>
          <a:stretch>
            <a:fillRect/>
          </a:stretch>
        </p:blipFill>
        <p:spPr>
          <a:xfrm>
            <a:off x="2133235" y="914400"/>
            <a:ext cx="11488059" cy="6462033"/>
          </a:xfrm>
          <a:prstGeom prst="rect">
            <a:avLst/>
          </a:prstGeom>
        </p:spPr>
      </p:pic>
      <p:sp>
        <p:nvSpPr>
          <p:cNvPr id="5" name="Rubrik 4">
            <a:extLst>
              <a:ext uri="{FF2B5EF4-FFF2-40B4-BE49-F238E27FC236}">
                <a16:creationId xmlns:a16="http://schemas.microsoft.com/office/drawing/2014/main" id="{00466F84-4C08-3670-EE90-BE71E79A0153}"/>
              </a:ext>
            </a:extLst>
          </p:cNvPr>
          <p:cNvSpPr>
            <a:spLocks noGrp="1"/>
          </p:cNvSpPr>
          <p:nvPr>
            <p:ph type="title"/>
          </p:nvPr>
        </p:nvSpPr>
        <p:spPr>
          <a:xfrm>
            <a:off x="1388100" y="526350"/>
            <a:ext cx="6367800" cy="4090800"/>
          </a:xfrm>
        </p:spPr>
        <p:txBody>
          <a:bodyPr/>
          <a:lstStyle/>
          <a:p>
            <a:pPr algn="ctr"/>
            <a:r>
              <a:rPr lang="sv-SE" b="1" dirty="0">
                <a:solidFill>
                  <a:schemeClr val="bg1"/>
                </a:solidFill>
                <a:latin typeface="Aptos" panose="020B0004020202020204" pitchFamily="34" charset="0"/>
              </a:rPr>
              <a:t>Slut för idag!</a:t>
            </a:r>
          </a:p>
        </p:txBody>
      </p:sp>
    </p:spTree>
    <p:extLst>
      <p:ext uri="{BB962C8B-B14F-4D97-AF65-F5344CB8AC3E}">
        <p14:creationId xmlns:p14="http://schemas.microsoft.com/office/powerpoint/2010/main" val="345613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AA6D01-EA0F-1849-E4BD-D366E4943542}"/>
              </a:ext>
            </a:extLst>
          </p:cNvPr>
          <p:cNvSpPr>
            <a:spLocks noGrp="1"/>
          </p:cNvSpPr>
          <p:nvPr>
            <p:ph type="title"/>
          </p:nvPr>
        </p:nvSpPr>
        <p:spPr>
          <a:xfrm>
            <a:off x="2848573" y="526350"/>
            <a:ext cx="5244549" cy="4090800"/>
          </a:xfrm>
        </p:spPr>
        <p:txBody>
          <a:bodyPr>
            <a:noAutofit/>
          </a:bodyPr>
          <a:lstStyle/>
          <a:p>
            <a:r>
              <a:rPr lang="sv-SE" sz="1600" b="1" dirty="0">
                <a:latin typeface="Aptos" panose="020B0004020202020204" pitchFamily="34" charset="0"/>
              </a:rPr>
              <a:t>Bonniers Familjestiftelse </a:t>
            </a:r>
            <a:r>
              <a:rPr lang="sv-SE" sz="1600" dirty="0">
                <a:latin typeface="Aptos" panose="020B0004020202020204" pitchFamily="34" charset="0"/>
              </a:rPr>
              <a:t>verkar för att stärka kommande generationers möjlighet att utveckla och delta i det demokratiska samtalet, och möjliggör utvecklingen av Läsa äger.</a:t>
            </a:r>
            <a:br>
              <a:rPr lang="sv-SE" sz="1600" dirty="0">
                <a:latin typeface="Aptos" panose="020B0004020202020204" pitchFamily="34" charset="0"/>
              </a:rPr>
            </a:br>
            <a:br>
              <a:rPr lang="sv-SE" sz="1600" dirty="0">
                <a:latin typeface="Aptos" panose="020B0004020202020204" pitchFamily="34" charset="0"/>
              </a:rPr>
            </a:br>
            <a:r>
              <a:rPr lang="sv-SE" sz="1600" dirty="0">
                <a:latin typeface="Aptos" panose="020B0004020202020204" pitchFamily="34" charset="0"/>
              </a:rPr>
              <a:t>Kontakta oss:</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Anneli </a:t>
            </a:r>
            <a:r>
              <a:rPr lang="sv-SE" sz="1600" b="1" dirty="0" err="1">
                <a:latin typeface="Aptos" panose="020B0004020202020204" pitchFamily="34" charset="0"/>
              </a:rPr>
              <a:t>Glamsare</a:t>
            </a:r>
            <a:r>
              <a:rPr lang="sv-SE" sz="1600" b="1" dirty="0">
                <a:latin typeface="Aptos" panose="020B0004020202020204" pitchFamily="34" charset="0"/>
              </a:rPr>
              <a:t>, </a:t>
            </a:r>
            <a:r>
              <a:rPr lang="sv-SE" sz="1600" dirty="0">
                <a:latin typeface="Aptos" panose="020B0004020202020204" pitchFamily="34" charset="0"/>
              </a:rPr>
              <a:t>Initiativtagare Läsa äger</a:t>
            </a:r>
            <a:br>
              <a:rPr lang="sv-SE" sz="1600" dirty="0">
                <a:latin typeface="Aptos" panose="020B0004020202020204" pitchFamily="34" charset="0"/>
              </a:rPr>
            </a:br>
            <a:r>
              <a:rPr lang="sv-SE" sz="1600" dirty="0">
                <a:latin typeface="Aptos" panose="020B0004020202020204" pitchFamily="34" charset="0"/>
                <a:hlinkClick r:id="rId2"/>
              </a:rPr>
              <a:t>anneli@bonniersfamiljestiftelse.se</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Lovisa Fhager Logothetis, </a:t>
            </a:r>
            <a:r>
              <a:rPr lang="sv-SE" sz="1600" dirty="0">
                <a:latin typeface="Aptos" panose="020B0004020202020204" pitchFamily="34" charset="0"/>
              </a:rPr>
              <a:t>Generalsekreterare </a:t>
            </a:r>
            <a:br>
              <a:rPr lang="sv-SE" sz="1600" dirty="0">
                <a:latin typeface="Aptos" panose="020B0004020202020204" pitchFamily="34" charset="0"/>
              </a:rPr>
            </a:br>
            <a:r>
              <a:rPr lang="sv-SE" sz="1600" dirty="0">
                <a:latin typeface="Aptos" panose="020B0004020202020204" pitchFamily="34" charset="0"/>
                <a:hlinkClick r:id="rId3"/>
              </a:rPr>
              <a:t>lovisa@bonniersfamiljestiftelse.se</a:t>
            </a:r>
            <a:r>
              <a:rPr lang="sv-SE" sz="1600" dirty="0">
                <a:latin typeface="Aptos" panose="020B0004020202020204" pitchFamily="34" charset="0"/>
              </a:rPr>
              <a:t> </a:t>
            </a:r>
          </a:p>
        </p:txBody>
      </p:sp>
      <p:pic>
        <p:nvPicPr>
          <p:cNvPr id="4" name="Bildobjekt 3" descr="En bild som visar svart, mörker&#10;&#10;Automatiskt genererad beskrivning">
            <a:extLst>
              <a:ext uri="{FF2B5EF4-FFF2-40B4-BE49-F238E27FC236}">
                <a16:creationId xmlns:a16="http://schemas.microsoft.com/office/drawing/2014/main" id="{8BBF2BAF-F886-B474-0692-B9CCFE7A3964}"/>
              </a:ext>
            </a:extLst>
          </p:cNvPr>
          <p:cNvPicPr>
            <a:picLocks noChangeAspect="1"/>
          </p:cNvPicPr>
          <p:nvPr/>
        </p:nvPicPr>
        <p:blipFill>
          <a:blip r:embed="rId4"/>
          <a:stretch>
            <a:fillRect/>
          </a:stretch>
        </p:blipFill>
        <p:spPr>
          <a:xfrm>
            <a:off x="529591" y="1628554"/>
            <a:ext cx="1969769" cy="1886392"/>
          </a:xfrm>
          <a:prstGeom prst="rect">
            <a:avLst/>
          </a:prstGeom>
        </p:spPr>
      </p:pic>
    </p:spTree>
    <p:extLst>
      <p:ext uri="{BB962C8B-B14F-4D97-AF65-F5344CB8AC3E}">
        <p14:creationId xmlns:p14="http://schemas.microsoft.com/office/powerpoint/2010/main" val="18564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B8D24E5-435C-E81E-DDF4-DF923908529B}"/>
              </a:ext>
            </a:extLst>
          </p:cNvPr>
          <p:cNvSpPr txBox="1"/>
          <p:nvPr/>
        </p:nvSpPr>
        <p:spPr>
          <a:xfrm>
            <a:off x="832430" y="1703296"/>
            <a:ext cx="4572000" cy="2031325"/>
          </a:xfrm>
          <a:prstGeom prst="rect">
            <a:avLst/>
          </a:prstGeom>
          <a:noFill/>
        </p:spPr>
        <p:txBody>
          <a:bodyPr wrap="square">
            <a:spAutoFit/>
          </a:bodyPr>
          <a:lstStyle/>
          <a:p>
            <a:pPr>
              <a:buNone/>
            </a:pPr>
            <a:r>
              <a:rPr lang="sv-SE" sz="1800" dirty="0">
                <a:solidFill>
                  <a:schemeClr val="tx1"/>
                </a:solidFill>
                <a:latin typeface="Aptos" panose="020B0004020202020204" pitchFamily="34" charset="0"/>
              </a:rPr>
              <a:t>• Vad är Läsa äger?</a:t>
            </a:r>
          </a:p>
          <a:p>
            <a:pPr>
              <a:buNone/>
            </a:pPr>
            <a:r>
              <a:rPr lang="sv-SE" sz="1800" dirty="0">
                <a:solidFill>
                  <a:schemeClr val="tx1"/>
                </a:solidFill>
                <a:latin typeface="Aptos" panose="020B0004020202020204" pitchFamily="34" charset="0"/>
              </a:rPr>
              <a:t>• Vikten av att vara en läsande förebild</a:t>
            </a:r>
          </a:p>
          <a:p>
            <a:pPr>
              <a:buNone/>
            </a:pPr>
            <a:r>
              <a:rPr lang="sv-SE" sz="1800" dirty="0">
                <a:solidFill>
                  <a:schemeClr val="tx1"/>
                </a:solidFill>
                <a:latin typeface="Aptos" panose="020B0004020202020204" pitchFamily="34" charset="0"/>
              </a:rPr>
              <a:t>• En dag på fritids</a:t>
            </a:r>
          </a:p>
          <a:p>
            <a:pPr>
              <a:buNone/>
            </a:pPr>
            <a:r>
              <a:rPr lang="sv-SE" sz="1800" dirty="0">
                <a:solidFill>
                  <a:schemeClr val="tx1"/>
                </a:solidFill>
                <a:latin typeface="Aptos" panose="020B0004020202020204" pitchFamily="34" charset="0"/>
              </a:rPr>
              <a:t>• Högläsningens </a:t>
            </a:r>
            <a:r>
              <a:rPr lang="sv-SE" sz="1800" dirty="0">
                <a:solidFill>
                  <a:schemeClr val="tx1"/>
                </a:solidFill>
                <a:effectLst/>
                <a:latin typeface="Aptos" panose="020B0004020202020204" pitchFamily="34" charset="0"/>
              </a:rPr>
              <a:t>betydelse </a:t>
            </a:r>
            <a:br>
              <a:rPr lang="sv-SE" sz="1800" dirty="0">
                <a:solidFill>
                  <a:schemeClr val="tx1"/>
                </a:solidFill>
                <a:effectLst/>
                <a:latin typeface="Aptos" panose="020B0004020202020204" pitchFamily="34" charset="0"/>
              </a:rPr>
            </a:br>
            <a:r>
              <a:rPr lang="sv-SE" sz="1800" dirty="0">
                <a:solidFill>
                  <a:schemeClr val="tx1"/>
                </a:solidFill>
                <a:latin typeface="Aptos" panose="020B0004020202020204" pitchFamily="34" charset="0"/>
              </a:rPr>
              <a:t>• Praktisk information</a:t>
            </a:r>
            <a:br>
              <a:rPr lang="sv-SE" sz="1800" dirty="0">
                <a:solidFill>
                  <a:schemeClr val="tx1"/>
                </a:solidFill>
                <a:effectLst/>
                <a:latin typeface="Aptos" panose="020B0004020202020204" pitchFamily="34" charset="0"/>
              </a:rPr>
            </a:br>
            <a:r>
              <a:rPr lang="sv-SE" sz="1800" dirty="0">
                <a:solidFill>
                  <a:schemeClr val="tx1"/>
                </a:solidFill>
                <a:effectLst/>
                <a:latin typeface="Aptos" panose="020B0004020202020204" pitchFamily="34" charset="0"/>
              </a:rPr>
              <a:t>• Rörelseglädje</a:t>
            </a:r>
            <a:br>
              <a:rPr lang="sv-SE" sz="1800" dirty="0">
                <a:solidFill>
                  <a:schemeClr val="tx1"/>
                </a:solidFill>
                <a:effectLst/>
                <a:latin typeface="Aptos" panose="020B0004020202020204" pitchFamily="34" charset="0"/>
              </a:rPr>
            </a:br>
            <a:r>
              <a:rPr lang="sv-SE" sz="1800" dirty="0">
                <a:solidFill>
                  <a:schemeClr val="tx1"/>
                </a:solidFill>
                <a:effectLst/>
                <a:latin typeface="Aptos" panose="020B0004020202020204" pitchFamily="34" charset="0"/>
              </a:rPr>
              <a:t>• Snacka bok!</a:t>
            </a:r>
          </a:p>
        </p:txBody>
      </p:sp>
      <p:pic>
        <p:nvPicPr>
          <p:cNvPr id="6" name="Bildobjekt 5" descr="En bild som visar Teckensnitt, Grafik, cirkel, logotyp&#10;&#10;AI-genererat innehåll kan vara felaktigt.">
            <a:extLst>
              <a:ext uri="{FF2B5EF4-FFF2-40B4-BE49-F238E27FC236}">
                <a16:creationId xmlns:a16="http://schemas.microsoft.com/office/drawing/2014/main" id="{34F4BC6F-CBBA-B4F3-527B-65316B37BC3C}"/>
              </a:ext>
            </a:extLst>
          </p:cNvPr>
          <p:cNvPicPr>
            <a:picLocks noChangeAspect="1"/>
          </p:cNvPicPr>
          <p:nvPr/>
        </p:nvPicPr>
        <p:blipFill>
          <a:blip r:embed="rId2"/>
          <a:stretch>
            <a:fillRect/>
          </a:stretch>
        </p:blipFill>
        <p:spPr>
          <a:xfrm>
            <a:off x="7793355" y="3679034"/>
            <a:ext cx="1059583" cy="1061445"/>
          </a:xfrm>
          <a:prstGeom prst="rect">
            <a:avLst/>
          </a:prstGeom>
        </p:spPr>
      </p:pic>
      <p:pic>
        <p:nvPicPr>
          <p:cNvPr id="4" name="Bildobjekt 3">
            <a:extLst>
              <a:ext uri="{FF2B5EF4-FFF2-40B4-BE49-F238E27FC236}">
                <a16:creationId xmlns:a16="http://schemas.microsoft.com/office/drawing/2014/main" id="{F5464B13-7D9D-33C7-CDAF-47AB41B44357}"/>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5" name="textruta 4">
            <a:extLst>
              <a:ext uri="{FF2B5EF4-FFF2-40B4-BE49-F238E27FC236}">
                <a16:creationId xmlns:a16="http://schemas.microsoft.com/office/drawing/2014/main" id="{3F885E90-A940-20B6-9E62-C71CAE8077F3}"/>
              </a:ext>
            </a:extLst>
          </p:cNvPr>
          <p:cNvSpPr txBox="1"/>
          <p:nvPr/>
        </p:nvSpPr>
        <p:spPr>
          <a:xfrm>
            <a:off x="832430" y="526303"/>
            <a:ext cx="5633683" cy="646331"/>
          </a:xfrm>
          <a:prstGeom prst="rect">
            <a:avLst/>
          </a:prstGeom>
          <a:noFill/>
        </p:spPr>
        <p:txBody>
          <a:bodyPr wrap="square" rtlCol="0">
            <a:spAutoFit/>
          </a:bodyPr>
          <a:lstStyle/>
          <a:p>
            <a:r>
              <a:rPr lang="sv-SE" sz="3600" b="1" dirty="0">
                <a:latin typeface="Aptos" panose="020B0004020202020204" pitchFamily="34" charset="0"/>
              </a:rPr>
              <a:t>Vad får du ut av dagen?</a:t>
            </a:r>
          </a:p>
        </p:txBody>
      </p:sp>
    </p:spTree>
    <p:extLst>
      <p:ext uri="{BB962C8B-B14F-4D97-AF65-F5344CB8AC3E}">
        <p14:creationId xmlns:p14="http://schemas.microsoft.com/office/powerpoint/2010/main" val="107010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09849DD-DDB9-C8ED-1502-B818A0C71865}"/>
              </a:ext>
            </a:extLst>
          </p:cNvPr>
          <p:cNvSpPr txBox="1"/>
          <p:nvPr/>
        </p:nvSpPr>
        <p:spPr>
          <a:xfrm>
            <a:off x="832431" y="526303"/>
            <a:ext cx="4789436"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Fyra skäl till Läsa äger</a:t>
            </a:r>
          </a:p>
        </p:txBody>
      </p:sp>
      <p:sp>
        <p:nvSpPr>
          <p:cNvPr id="3" name="textruta 2">
            <a:extLst>
              <a:ext uri="{FF2B5EF4-FFF2-40B4-BE49-F238E27FC236}">
                <a16:creationId xmlns:a16="http://schemas.microsoft.com/office/drawing/2014/main" id="{939647C6-07DE-2FEC-1023-D17D86F3FEAE}"/>
              </a:ext>
            </a:extLst>
          </p:cNvPr>
          <p:cNvSpPr txBox="1"/>
          <p:nvPr/>
        </p:nvSpPr>
        <p:spPr>
          <a:xfrm>
            <a:off x="832431" y="1322170"/>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1.</a:t>
            </a:r>
          </a:p>
        </p:txBody>
      </p:sp>
      <p:sp>
        <p:nvSpPr>
          <p:cNvPr id="4" name="textruta 3">
            <a:extLst>
              <a:ext uri="{FF2B5EF4-FFF2-40B4-BE49-F238E27FC236}">
                <a16:creationId xmlns:a16="http://schemas.microsoft.com/office/drawing/2014/main" id="{2A6548A2-D8A8-F44E-3C51-4A4C8A5B4B6E}"/>
              </a:ext>
            </a:extLst>
          </p:cNvPr>
          <p:cNvSpPr txBox="1"/>
          <p:nvPr/>
        </p:nvSpPr>
        <p:spPr>
          <a:xfrm>
            <a:off x="832431" y="2147845"/>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2.</a:t>
            </a:r>
          </a:p>
        </p:txBody>
      </p:sp>
      <p:sp>
        <p:nvSpPr>
          <p:cNvPr id="5" name="textruta 4">
            <a:extLst>
              <a:ext uri="{FF2B5EF4-FFF2-40B4-BE49-F238E27FC236}">
                <a16:creationId xmlns:a16="http://schemas.microsoft.com/office/drawing/2014/main" id="{2DF23EF9-5AD6-0961-7DC7-F1F9B1B8A45D}"/>
              </a:ext>
            </a:extLst>
          </p:cNvPr>
          <p:cNvSpPr txBox="1"/>
          <p:nvPr/>
        </p:nvSpPr>
        <p:spPr>
          <a:xfrm>
            <a:off x="832431" y="3026199"/>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3.</a:t>
            </a:r>
          </a:p>
        </p:txBody>
      </p:sp>
      <p:sp>
        <p:nvSpPr>
          <p:cNvPr id="7" name="textruta 6">
            <a:extLst>
              <a:ext uri="{FF2B5EF4-FFF2-40B4-BE49-F238E27FC236}">
                <a16:creationId xmlns:a16="http://schemas.microsoft.com/office/drawing/2014/main" id="{CB8D24E5-435C-E81E-DDF4-DF923908529B}"/>
              </a:ext>
            </a:extLst>
          </p:cNvPr>
          <p:cNvSpPr txBox="1"/>
          <p:nvPr/>
        </p:nvSpPr>
        <p:spPr>
          <a:xfrm>
            <a:off x="1591731" y="1320301"/>
            <a:ext cx="5788782"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Under sommarlovet tappar nästan varannan elev i sin läsförmåga och mest tappar de lässköra barnen! </a:t>
            </a:r>
          </a:p>
        </p:txBody>
      </p:sp>
      <p:sp>
        <p:nvSpPr>
          <p:cNvPr id="8" name="textruta 7">
            <a:extLst>
              <a:ext uri="{FF2B5EF4-FFF2-40B4-BE49-F238E27FC236}">
                <a16:creationId xmlns:a16="http://schemas.microsoft.com/office/drawing/2014/main" id="{6A94D257-D4A7-A85C-82DC-1A8A6AEAACE1}"/>
              </a:ext>
            </a:extLst>
          </p:cNvPr>
          <p:cNvSpPr txBox="1"/>
          <p:nvPr/>
        </p:nvSpPr>
        <p:spPr>
          <a:xfrm>
            <a:off x="1591731" y="2125870"/>
            <a:ext cx="5012267" cy="646331"/>
          </a:xfrm>
          <a:prstGeom prst="rect">
            <a:avLst/>
          </a:prstGeom>
          <a:noFill/>
        </p:spPr>
        <p:txBody>
          <a:bodyPr wrap="square">
            <a:spAutoFit/>
          </a:bodyPr>
          <a:lstStyle/>
          <a:p>
            <a:r>
              <a:rPr lang="sv-SE" sz="1800" dirty="0">
                <a:solidFill>
                  <a:schemeClr val="bg1"/>
                </a:solidFill>
                <a:latin typeface="Aptos" panose="020B0004020202020204" pitchFamily="34" charset="0"/>
              </a:rPr>
              <a:t>Läsa äger visar att läsning är något roligt</a:t>
            </a:r>
          </a:p>
          <a:p>
            <a:r>
              <a:rPr lang="sv-SE" sz="1800" dirty="0">
                <a:solidFill>
                  <a:schemeClr val="bg1"/>
                </a:solidFill>
                <a:latin typeface="Aptos" panose="020B0004020202020204" pitchFamily="34" charset="0"/>
              </a:rPr>
              <a:t>vi kan göra tillsammans.</a:t>
            </a:r>
          </a:p>
        </p:txBody>
      </p:sp>
      <p:sp>
        <p:nvSpPr>
          <p:cNvPr id="9" name="textruta 8">
            <a:extLst>
              <a:ext uri="{FF2B5EF4-FFF2-40B4-BE49-F238E27FC236}">
                <a16:creationId xmlns:a16="http://schemas.microsoft.com/office/drawing/2014/main" id="{DE872103-407F-11C1-BC5C-F299CCC279FB}"/>
              </a:ext>
            </a:extLst>
          </p:cNvPr>
          <p:cNvSpPr txBox="1"/>
          <p:nvPr/>
        </p:nvSpPr>
        <p:spPr>
          <a:xfrm>
            <a:off x="1591731" y="3026199"/>
            <a:ext cx="4572000"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inspirerar och uppmuntrar till</a:t>
            </a:r>
          </a:p>
          <a:p>
            <a:pPr>
              <a:buNone/>
            </a:pPr>
            <a:r>
              <a:rPr lang="sv-SE" sz="1800" dirty="0">
                <a:solidFill>
                  <a:schemeClr val="bg1"/>
                </a:solidFill>
                <a:effectLst/>
                <a:latin typeface="Aptos" panose="020B0004020202020204" pitchFamily="34" charset="0"/>
              </a:rPr>
              <a:t>läsning genom läsande förebilder.</a:t>
            </a:r>
          </a:p>
        </p:txBody>
      </p:sp>
      <p:sp>
        <p:nvSpPr>
          <p:cNvPr id="14" name="textruta 13">
            <a:extLst>
              <a:ext uri="{FF2B5EF4-FFF2-40B4-BE49-F238E27FC236}">
                <a16:creationId xmlns:a16="http://schemas.microsoft.com/office/drawing/2014/main" id="{F7AA7F00-90C4-0125-27EF-27BEB1B22055}"/>
              </a:ext>
            </a:extLst>
          </p:cNvPr>
          <p:cNvSpPr txBox="1"/>
          <p:nvPr/>
        </p:nvSpPr>
        <p:spPr>
          <a:xfrm>
            <a:off x="832431" y="3935330"/>
            <a:ext cx="928635" cy="707886"/>
          </a:xfrm>
          <a:prstGeom prst="rect">
            <a:avLst/>
          </a:prstGeom>
          <a:noFill/>
        </p:spPr>
        <p:txBody>
          <a:bodyPr wrap="square" rtlCol="0">
            <a:spAutoFit/>
          </a:bodyPr>
          <a:lstStyle/>
          <a:p>
            <a:r>
              <a:rPr lang="sv-SE" sz="4000" b="1" dirty="0">
                <a:solidFill>
                  <a:schemeClr val="bg1"/>
                </a:solidFill>
                <a:latin typeface="Aptos" panose="020B0004020202020204" pitchFamily="34" charset="0"/>
              </a:rPr>
              <a:t>4.</a:t>
            </a:r>
          </a:p>
        </p:txBody>
      </p:sp>
      <p:sp>
        <p:nvSpPr>
          <p:cNvPr id="15" name="textruta 14">
            <a:extLst>
              <a:ext uri="{FF2B5EF4-FFF2-40B4-BE49-F238E27FC236}">
                <a16:creationId xmlns:a16="http://schemas.microsoft.com/office/drawing/2014/main" id="{269803ED-6369-3BB9-29D1-7C9DDBD761FD}"/>
              </a:ext>
            </a:extLst>
          </p:cNvPr>
          <p:cNvSpPr txBox="1"/>
          <p:nvPr/>
        </p:nvSpPr>
        <p:spPr>
          <a:xfrm>
            <a:off x="1591731" y="3926528"/>
            <a:ext cx="5413226" cy="646331"/>
          </a:xfrm>
          <a:prstGeom prst="rect">
            <a:avLst/>
          </a:prstGeom>
          <a:noFill/>
        </p:spPr>
        <p:txBody>
          <a:bodyPr wrap="square">
            <a:spAutoFit/>
          </a:bodyPr>
          <a:lstStyle/>
          <a:p>
            <a:pPr>
              <a:buNone/>
            </a:pPr>
            <a:r>
              <a:rPr lang="sv-SE" sz="1800" dirty="0">
                <a:solidFill>
                  <a:schemeClr val="bg1"/>
                </a:solidFill>
                <a:latin typeface="Aptos" panose="020B0004020202020204" pitchFamily="34" charset="0"/>
              </a:rPr>
              <a:t>Läsa äger hjälper oss att upptäcka läsning</a:t>
            </a:r>
          </a:p>
          <a:p>
            <a:pPr>
              <a:buNone/>
            </a:pPr>
            <a:r>
              <a:rPr lang="sv-SE" sz="1800" dirty="0">
                <a:solidFill>
                  <a:schemeClr val="bg1"/>
                </a:solidFill>
                <a:latin typeface="Aptos" panose="020B0004020202020204" pitchFamily="34" charset="0"/>
              </a:rPr>
              <a:t>på nya sätt, genom lek, spel, rörelse och gemenskap.</a:t>
            </a:r>
          </a:p>
        </p:txBody>
      </p:sp>
      <p:pic>
        <p:nvPicPr>
          <p:cNvPr id="16" name="Bildobjekt 15" descr="En bild som visar mörker, natt&#10;&#10;AI-genererat innehåll kan vara felaktigt.">
            <a:extLst>
              <a:ext uri="{FF2B5EF4-FFF2-40B4-BE49-F238E27FC236}">
                <a16:creationId xmlns:a16="http://schemas.microsoft.com/office/drawing/2014/main" id="{3C97E73B-81E8-790B-C948-CF7A81E00F7B}"/>
              </a:ext>
            </a:extLst>
          </p:cNvPr>
          <p:cNvPicPr>
            <a:picLocks noChangeAspect="1"/>
          </p:cNvPicPr>
          <p:nvPr/>
        </p:nvPicPr>
        <p:blipFill>
          <a:blip r:embed="rId2"/>
          <a:stretch>
            <a:fillRect/>
          </a:stretch>
        </p:blipFill>
        <p:spPr>
          <a:xfrm>
            <a:off x="2133235" y="914400"/>
            <a:ext cx="11488059" cy="6462033"/>
          </a:xfrm>
          <a:prstGeom prst="rect">
            <a:avLst/>
          </a:prstGeom>
        </p:spPr>
      </p:pic>
    </p:spTree>
    <p:extLst>
      <p:ext uri="{BB962C8B-B14F-4D97-AF65-F5344CB8AC3E}">
        <p14:creationId xmlns:p14="http://schemas.microsoft.com/office/powerpoint/2010/main" val="85840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5" name="Bildobjekt 4" descr="En bild som visar mask, natt&#10;&#10;AI-genererat innehåll kan vara felaktigt.">
            <a:extLst>
              <a:ext uri="{FF2B5EF4-FFF2-40B4-BE49-F238E27FC236}">
                <a16:creationId xmlns:a16="http://schemas.microsoft.com/office/drawing/2014/main" id="{28DC9F50-991C-C4BE-DC1E-7BD4DA7B3777}"/>
              </a:ext>
            </a:extLst>
          </p:cNvPr>
          <p:cNvPicPr>
            <a:picLocks noChangeAspect="1"/>
          </p:cNvPicPr>
          <p:nvPr/>
        </p:nvPicPr>
        <p:blipFill>
          <a:blip r:embed="rId3"/>
          <a:stretch>
            <a:fillRect/>
          </a:stretch>
        </p:blipFill>
        <p:spPr>
          <a:xfrm>
            <a:off x="-3447405" y="1685415"/>
            <a:ext cx="9983449" cy="5615690"/>
          </a:xfrm>
          <a:prstGeom prst="rect">
            <a:avLst/>
          </a:prstGeom>
        </p:spPr>
      </p:pic>
      <p:sp>
        <p:nvSpPr>
          <p:cNvPr id="3" name="textruta 2">
            <a:extLst>
              <a:ext uri="{FF2B5EF4-FFF2-40B4-BE49-F238E27FC236}">
                <a16:creationId xmlns:a16="http://schemas.microsoft.com/office/drawing/2014/main" id="{243DC359-1E41-E776-3DF1-EF5B586D4079}"/>
              </a:ext>
            </a:extLst>
          </p:cNvPr>
          <p:cNvSpPr txBox="1"/>
          <p:nvPr/>
        </p:nvSpPr>
        <p:spPr>
          <a:xfrm>
            <a:off x="2294244" y="1971585"/>
            <a:ext cx="5394960" cy="1200329"/>
          </a:xfrm>
          <a:prstGeom prst="rect">
            <a:avLst/>
          </a:prstGeom>
          <a:noFill/>
        </p:spPr>
        <p:txBody>
          <a:bodyPr wrap="square">
            <a:spAutoFit/>
          </a:bodyPr>
          <a:lstStyle/>
          <a:p>
            <a:pPr>
              <a:buNone/>
            </a:pPr>
            <a:r>
              <a:rPr lang="sv-SE" sz="2400" b="1" dirty="0">
                <a:solidFill>
                  <a:schemeClr val="bg1"/>
                </a:solidFill>
                <a:effectLst/>
                <a:latin typeface="Aptos" panose="020B0004020202020204" pitchFamily="34" charset="0"/>
              </a:rPr>
              <a:t>De elever som rapporterat att de kontinuerligt läst under lovet visade  inte något sommarlovstapp.</a:t>
            </a:r>
          </a:p>
        </p:txBody>
      </p:sp>
      <p:sp>
        <p:nvSpPr>
          <p:cNvPr id="4" name="textruta 3">
            <a:extLst>
              <a:ext uri="{FF2B5EF4-FFF2-40B4-BE49-F238E27FC236}">
                <a16:creationId xmlns:a16="http://schemas.microsoft.com/office/drawing/2014/main" id="{A15D4DC9-8803-7801-39F6-9A0D96054922}"/>
              </a:ext>
            </a:extLst>
          </p:cNvPr>
          <p:cNvSpPr txBox="1"/>
          <p:nvPr/>
        </p:nvSpPr>
        <p:spPr>
          <a:xfrm>
            <a:off x="4409440" y="4667122"/>
            <a:ext cx="4734560" cy="569387"/>
          </a:xfrm>
          <a:prstGeom prst="rect">
            <a:avLst/>
          </a:prstGeom>
          <a:noFill/>
        </p:spPr>
        <p:txBody>
          <a:bodyPr wrap="square">
            <a:spAutoFit/>
          </a:bodyPr>
          <a:lstStyle/>
          <a:p>
            <a:r>
              <a:rPr lang="sv-SE" sz="1000" b="1" dirty="0">
                <a:solidFill>
                  <a:schemeClr val="bg1"/>
                </a:solidFill>
                <a:effectLst/>
                <a:latin typeface="Aptos" panose="020B0004020202020204" pitchFamily="34" charset="0"/>
              </a:rPr>
              <a:t>Ur forskningsrapporten: An intervention </a:t>
            </a:r>
            <a:r>
              <a:rPr lang="sv-SE" sz="1000" b="1" dirty="0" err="1">
                <a:solidFill>
                  <a:schemeClr val="bg1"/>
                </a:solidFill>
                <a:effectLst/>
                <a:latin typeface="Aptos" panose="020B0004020202020204" pitchFamily="34" charset="0"/>
              </a:rPr>
              <a:t>study</a:t>
            </a:r>
            <a:r>
              <a:rPr lang="sv-SE" sz="1000" b="1" dirty="0">
                <a:solidFill>
                  <a:schemeClr val="bg1"/>
                </a:solidFill>
                <a:effectLst/>
                <a:latin typeface="Aptos" panose="020B0004020202020204" pitchFamily="34" charset="0"/>
              </a:rPr>
              <a:t> to </a:t>
            </a:r>
            <a:r>
              <a:rPr lang="sv-SE" sz="1000" b="1" dirty="0" err="1">
                <a:solidFill>
                  <a:schemeClr val="bg1"/>
                </a:solidFill>
                <a:effectLst/>
                <a:latin typeface="Aptos" panose="020B0004020202020204" pitchFamily="34" charset="0"/>
              </a:rPr>
              <a:t>prevent</a:t>
            </a:r>
            <a:r>
              <a:rPr lang="sv-SE" sz="1000" b="1" dirty="0">
                <a:solidFill>
                  <a:schemeClr val="bg1"/>
                </a:solidFill>
                <a:effectLst/>
                <a:latin typeface="Aptos" panose="020B0004020202020204" pitchFamily="34" charset="0"/>
              </a:rPr>
              <a:t> ‘summer </a:t>
            </a:r>
            <a:r>
              <a:rPr lang="sv-SE" sz="1000" b="1" dirty="0" err="1">
                <a:solidFill>
                  <a:schemeClr val="bg1"/>
                </a:solidFill>
                <a:effectLst/>
                <a:latin typeface="Aptos" panose="020B0004020202020204" pitchFamily="34" charset="0"/>
              </a:rPr>
              <a:t>reading</a:t>
            </a:r>
            <a:r>
              <a:rPr lang="sv-SE" sz="1000" b="1" dirty="0">
                <a:solidFill>
                  <a:schemeClr val="bg1"/>
                </a:solidFill>
                <a:effectLst/>
                <a:latin typeface="Aptos" panose="020B0004020202020204" pitchFamily="34" charset="0"/>
              </a:rPr>
              <a:t> loss’ in a </a:t>
            </a:r>
            <a:r>
              <a:rPr lang="sv-SE" sz="1000" b="1" dirty="0" err="1">
                <a:solidFill>
                  <a:schemeClr val="bg1"/>
                </a:solidFill>
                <a:effectLst/>
                <a:latin typeface="Aptos" panose="020B0004020202020204" pitchFamily="34" charset="0"/>
              </a:rPr>
              <a:t>socioeconomically</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disadvantaged</a:t>
            </a:r>
            <a:r>
              <a:rPr lang="sv-SE" sz="1000" b="1" dirty="0">
                <a:solidFill>
                  <a:schemeClr val="bg1"/>
                </a:solidFill>
                <a:effectLst/>
                <a:latin typeface="Aptos" panose="020B0004020202020204" pitchFamily="34" charset="0"/>
              </a:rPr>
              <a:t> area </a:t>
            </a:r>
            <a:r>
              <a:rPr lang="sv-SE" sz="1000" b="1" dirty="0" err="1">
                <a:solidFill>
                  <a:schemeClr val="bg1"/>
                </a:solidFill>
                <a:effectLst/>
                <a:latin typeface="Aptos" panose="020B0004020202020204" pitchFamily="34" charset="0"/>
              </a:rPr>
              <a:t>with</a:t>
            </a:r>
            <a:r>
              <a:rPr lang="sv-SE" sz="1000" b="1" dirty="0">
                <a:solidFill>
                  <a:schemeClr val="bg1"/>
                </a:solidFill>
                <a:effectLst/>
                <a:latin typeface="Aptos" panose="020B0004020202020204" pitchFamily="34" charset="0"/>
              </a:rPr>
              <a:t> second </a:t>
            </a:r>
            <a:r>
              <a:rPr lang="sv-SE" sz="1000" b="1" dirty="0" err="1">
                <a:solidFill>
                  <a:schemeClr val="bg1"/>
                </a:solidFill>
                <a:effectLst/>
                <a:latin typeface="Aptos" panose="020B0004020202020204" pitchFamily="34" charset="0"/>
              </a:rPr>
              <a:t>language</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learners</a:t>
            </a:r>
            <a:endParaRPr lang="sv-SE" sz="1000" b="1" dirty="0">
              <a:solidFill>
                <a:schemeClr val="bg1"/>
              </a:solidFill>
              <a:effectLst/>
              <a:latin typeface="Aptos" panose="020B0004020202020204" pitchFamily="34" charset="0"/>
            </a:endParaRPr>
          </a:p>
          <a:p>
            <a:r>
              <a:rPr lang="sv-SE" sz="1100" b="1" dirty="0">
                <a:solidFill>
                  <a:schemeClr val="bg1"/>
                </a:solidFill>
                <a:effectLst/>
                <a:latin typeface="Aptos" panose="020B0004020202020204" pitchFamily="34" charset="0"/>
              </a:rPr>
              <a:t> </a:t>
            </a:r>
            <a:endParaRPr lang="sv-SE" sz="2400" b="1" dirty="0">
              <a:solidFill>
                <a:schemeClr val="bg1"/>
              </a:solidFill>
              <a:effectLst/>
              <a:latin typeface="Aptos" panose="020B0004020202020204" pitchFamily="34" charset="0"/>
            </a:endParaRPr>
          </a:p>
        </p:txBody>
      </p:sp>
    </p:spTree>
    <p:extLst>
      <p:ext uri="{BB962C8B-B14F-4D97-AF65-F5344CB8AC3E}">
        <p14:creationId xmlns:p14="http://schemas.microsoft.com/office/powerpoint/2010/main" val="845246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BF532355-DA15-232E-1B85-7323DF394D5A}"/>
              </a:ext>
            </a:extLst>
          </p:cNvPr>
          <p:cNvSpPr/>
          <p:nvPr/>
        </p:nvSpPr>
        <p:spPr>
          <a:xfrm>
            <a:off x="3365817" y="194592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Ellips 4">
            <a:extLst>
              <a:ext uri="{FF2B5EF4-FFF2-40B4-BE49-F238E27FC236}">
                <a16:creationId xmlns:a16="http://schemas.microsoft.com/office/drawing/2014/main" id="{2407AF96-084E-7CB7-0A3A-0F9AEEAA7707}"/>
              </a:ext>
            </a:extLst>
          </p:cNvPr>
          <p:cNvSpPr/>
          <p:nvPr/>
        </p:nvSpPr>
        <p:spPr>
          <a:xfrm>
            <a:off x="450846" y="196109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a:extLst>
              <a:ext uri="{FF2B5EF4-FFF2-40B4-BE49-F238E27FC236}">
                <a16:creationId xmlns:a16="http://schemas.microsoft.com/office/drawing/2014/main" id="{DAC3EA81-C5BD-F56A-BF8A-F6DE983BAFFA}"/>
              </a:ext>
            </a:extLst>
          </p:cNvPr>
          <p:cNvSpPr>
            <a:spLocks noGrp="1"/>
          </p:cNvSpPr>
          <p:nvPr>
            <p:ph type="title"/>
          </p:nvPr>
        </p:nvSpPr>
        <p:spPr>
          <a:xfrm>
            <a:off x="320742" y="301338"/>
            <a:ext cx="8502516" cy="884420"/>
          </a:xfrm>
        </p:spPr>
        <p:txBody>
          <a:bodyPr>
            <a:noAutofit/>
          </a:bodyPr>
          <a:lstStyle/>
          <a:p>
            <a:r>
              <a:rPr lang="sv-SE" sz="3600" b="1" dirty="0">
                <a:solidFill>
                  <a:schemeClr val="bg1"/>
                </a:solidFill>
                <a:latin typeface="Aptos" panose="020B0004020202020204" pitchFamily="34" charset="0"/>
              </a:rPr>
              <a:t>Hur man lär sig läsa</a:t>
            </a:r>
            <a:endParaRPr lang="sv-SE" sz="3200" b="1" dirty="0">
              <a:solidFill>
                <a:schemeClr val="bg1"/>
              </a:solidFill>
              <a:latin typeface="Aptos" panose="020B0004020202020204" pitchFamily="34" charset="0"/>
            </a:endParaRPr>
          </a:p>
        </p:txBody>
      </p:sp>
      <p:sp>
        <p:nvSpPr>
          <p:cNvPr id="4" name="textruta 3">
            <a:extLst>
              <a:ext uri="{FF2B5EF4-FFF2-40B4-BE49-F238E27FC236}">
                <a16:creationId xmlns:a16="http://schemas.microsoft.com/office/drawing/2014/main" id="{E7B6237A-E5F8-4967-42CB-5E6EDEF8CB71}"/>
              </a:ext>
            </a:extLst>
          </p:cNvPr>
          <p:cNvSpPr txBox="1"/>
          <p:nvPr/>
        </p:nvSpPr>
        <p:spPr>
          <a:xfrm>
            <a:off x="150006" y="2589543"/>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Läsning</a:t>
            </a:r>
          </a:p>
        </p:txBody>
      </p:sp>
      <p:sp>
        <p:nvSpPr>
          <p:cNvPr id="6" name="Är lika med 5">
            <a:extLst>
              <a:ext uri="{FF2B5EF4-FFF2-40B4-BE49-F238E27FC236}">
                <a16:creationId xmlns:a16="http://schemas.microsoft.com/office/drawing/2014/main" id="{042487DB-E40F-68C1-96C0-B255BB6D1EAA}"/>
              </a:ext>
            </a:extLst>
          </p:cNvPr>
          <p:cNvSpPr/>
          <p:nvPr/>
        </p:nvSpPr>
        <p:spPr>
          <a:xfrm>
            <a:off x="2465389" y="2550600"/>
            <a:ext cx="592282" cy="439053"/>
          </a:xfrm>
          <a:prstGeom prst="mathEqual">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7" name="Multiplikation 6">
            <a:extLst>
              <a:ext uri="{FF2B5EF4-FFF2-40B4-BE49-F238E27FC236}">
                <a16:creationId xmlns:a16="http://schemas.microsoft.com/office/drawing/2014/main" id="{4E494A57-900E-66BD-F02D-2E9F325307D5}"/>
              </a:ext>
            </a:extLst>
          </p:cNvPr>
          <p:cNvSpPr/>
          <p:nvPr/>
        </p:nvSpPr>
        <p:spPr>
          <a:xfrm>
            <a:off x="5313466" y="2456634"/>
            <a:ext cx="644236" cy="618383"/>
          </a:xfrm>
          <a:prstGeom prst="mathMultiply">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Ellips 8">
            <a:extLst>
              <a:ext uri="{FF2B5EF4-FFF2-40B4-BE49-F238E27FC236}">
                <a16:creationId xmlns:a16="http://schemas.microsoft.com/office/drawing/2014/main" id="{42095274-CD4B-BFA9-C624-547DFD27DBB6}"/>
              </a:ext>
            </a:extLst>
          </p:cNvPr>
          <p:cNvSpPr/>
          <p:nvPr/>
        </p:nvSpPr>
        <p:spPr>
          <a:xfrm>
            <a:off x="6222023" y="1890595"/>
            <a:ext cx="2431551" cy="1609461"/>
          </a:xfrm>
          <a:prstGeom prst="ellipse">
            <a:avLst/>
          </a:prstGeom>
          <a:solidFill>
            <a:srgbClr val="0000FF"/>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0" name="textruta 9">
            <a:extLst>
              <a:ext uri="{FF2B5EF4-FFF2-40B4-BE49-F238E27FC236}">
                <a16:creationId xmlns:a16="http://schemas.microsoft.com/office/drawing/2014/main" id="{C7513B18-AD84-5457-07CD-0A726D948E11}"/>
              </a:ext>
            </a:extLst>
          </p:cNvPr>
          <p:cNvSpPr txBox="1"/>
          <p:nvPr/>
        </p:nvSpPr>
        <p:spPr>
          <a:xfrm>
            <a:off x="3152156" y="2550600"/>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Avkodning</a:t>
            </a:r>
          </a:p>
        </p:txBody>
      </p:sp>
      <p:sp>
        <p:nvSpPr>
          <p:cNvPr id="11" name="textruta 10">
            <a:extLst>
              <a:ext uri="{FF2B5EF4-FFF2-40B4-BE49-F238E27FC236}">
                <a16:creationId xmlns:a16="http://schemas.microsoft.com/office/drawing/2014/main" id="{CE6DDD66-09AF-FC9A-147D-B7E406D0B83F}"/>
              </a:ext>
            </a:extLst>
          </p:cNvPr>
          <p:cNvSpPr txBox="1"/>
          <p:nvPr/>
        </p:nvSpPr>
        <p:spPr>
          <a:xfrm>
            <a:off x="6275968" y="2550599"/>
            <a:ext cx="2323659"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Språkförståelse</a:t>
            </a:r>
          </a:p>
        </p:txBody>
      </p:sp>
    </p:spTree>
    <p:extLst>
      <p:ext uri="{BB962C8B-B14F-4D97-AF65-F5344CB8AC3E}">
        <p14:creationId xmlns:p14="http://schemas.microsoft.com/office/powerpoint/2010/main" val="4182521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klädsel, fotbeklädnader, person, möbler&#10;&#10;AI-genererat innehåll kan vara felaktigt.">
            <a:hlinkClick r:id="rId2"/>
            <a:extLst>
              <a:ext uri="{FF2B5EF4-FFF2-40B4-BE49-F238E27FC236}">
                <a16:creationId xmlns:a16="http://schemas.microsoft.com/office/drawing/2014/main" id="{BA5C3478-6197-9DCF-6CC5-EBEB0C6932F7}"/>
              </a:ext>
            </a:extLst>
          </p:cNvPr>
          <p:cNvPicPr>
            <a:picLocks noChangeAspect="1"/>
          </p:cNvPicPr>
          <p:nvPr/>
        </p:nvPicPr>
        <p:blipFill>
          <a:blip r:embed="rId3"/>
          <a:stretch>
            <a:fillRect/>
          </a:stretch>
        </p:blipFill>
        <p:spPr>
          <a:xfrm>
            <a:off x="1183821" y="710396"/>
            <a:ext cx="6776357" cy="3722708"/>
          </a:xfrm>
          <a:prstGeom prst="rect">
            <a:avLst/>
          </a:prstGeom>
        </p:spPr>
      </p:pic>
    </p:spTree>
    <p:extLst>
      <p:ext uri="{BB962C8B-B14F-4D97-AF65-F5344CB8AC3E}">
        <p14:creationId xmlns:p14="http://schemas.microsoft.com/office/powerpoint/2010/main" val="341178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60">
          <a:extLst>
            <a:ext uri="{FF2B5EF4-FFF2-40B4-BE49-F238E27FC236}">
              <a16:creationId xmlns:a16="http://schemas.microsoft.com/office/drawing/2014/main" id="{088A6C34-4B2E-04CD-3E0F-D9C049F034E1}"/>
            </a:ext>
          </a:extLst>
        </p:cNvPr>
        <p:cNvGrpSpPr/>
        <p:nvPr/>
      </p:nvGrpSpPr>
      <p:grpSpPr>
        <a:xfrm>
          <a:off x="0" y="0"/>
          <a:ext cx="0" cy="0"/>
          <a:chOff x="0" y="0"/>
          <a:chExt cx="0" cy="0"/>
        </a:xfrm>
      </p:grpSpPr>
      <p:pic>
        <p:nvPicPr>
          <p:cNvPr id="5" name="Bildobjekt 4" descr="En bild som visar klädsel, person, fotbeklädnader, träd&#10;&#10;AI-genererat innehåll kan vara felaktigt.">
            <a:extLst>
              <a:ext uri="{FF2B5EF4-FFF2-40B4-BE49-F238E27FC236}">
                <a16:creationId xmlns:a16="http://schemas.microsoft.com/office/drawing/2014/main" id="{01EB4317-EF75-08AA-B17D-55763B16C490}"/>
              </a:ext>
            </a:extLst>
          </p:cNvPr>
          <p:cNvPicPr>
            <a:picLocks noChangeAspect="1"/>
          </p:cNvPicPr>
          <p:nvPr/>
        </p:nvPicPr>
        <p:blipFill>
          <a:blip r:embed="rId3"/>
          <a:srcRect l="497" r="608" b="19017"/>
          <a:stretch>
            <a:fillRect/>
          </a:stretch>
        </p:blipFill>
        <p:spPr>
          <a:xfrm>
            <a:off x="0" y="-472440"/>
            <a:ext cx="9144000" cy="5615940"/>
          </a:xfrm>
          <a:prstGeom prst="rect">
            <a:avLst/>
          </a:prstGeom>
        </p:spPr>
      </p:pic>
      <p:sp>
        <p:nvSpPr>
          <p:cNvPr id="12" name="Rektangel med rundade hörn 11">
            <a:extLst>
              <a:ext uri="{FF2B5EF4-FFF2-40B4-BE49-F238E27FC236}">
                <a16:creationId xmlns:a16="http://schemas.microsoft.com/office/drawing/2014/main" id="{02663C2D-10AE-346A-74B8-2E4386568148}"/>
              </a:ext>
            </a:extLst>
          </p:cNvPr>
          <p:cNvSpPr/>
          <p:nvPr/>
        </p:nvSpPr>
        <p:spPr>
          <a:xfrm>
            <a:off x="5775960" y="539115"/>
            <a:ext cx="3018200" cy="3592830"/>
          </a:xfrm>
          <a:prstGeom prst="roundRect">
            <a:avLst/>
          </a:prstGeom>
          <a:solidFill>
            <a:schemeClr val="bg1">
              <a:alpha val="91445"/>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”Det var inget </a:t>
            </a:r>
            <a:r>
              <a:rPr lang="sv-SE" b="1" dirty="0" err="1">
                <a:solidFill>
                  <a:schemeClr val="tx1"/>
                </a:solidFill>
                <a:latin typeface="Aptos" panose="020B0004020202020204" pitchFamily="34" charset="0"/>
              </a:rPr>
              <a:t>fejkjobb</a:t>
            </a:r>
            <a:r>
              <a:rPr lang="sv-SE" b="1" dirty="0">
                <a:solidFill>
                  <a:schemeClr val="tx1"/>
                </a:solidFill>
                <a:latin typeface="Aptos" panose="020B0004020202020204" pitchFamily="34" charset="0"/>
              </a:rPr>
              <a:t>, det kändes att vi gjorde skillnad, på riktigt.”</a:t>
            </a:r>
          </a:p>
          <a:p>
            <a:pPr algn="ctr"/>
            <a:endParaRPr lang="sv-SE" b="1" dirty="0">
              <a:solidFill>
                <a:schemeClr val="tx1"/>
              </a:solidFill>
              <a:latin typeface="Aptos" panose="020B0004020202020204" pitchFamily="34" charset="0"/>
            </a:endParaRPr>
          </a:p>
          <a:p>
            <a:pPr algn="ctr"/>
            <a:r>
              <a:rPr lang="sv-SE" b="1" dirty="0">
                <a:solidFill>
                  <a:schemeClr val="tx1"/>
                </a:solidFill>
                <a:latin typeface="Aptos" panose="020B0004020202020204" pitchFamily="34" charset="0"/>
              </a:rPr>
              <a:t>”Jag tror vi ändrade fördomarna om läsning för barnen. Läsa är inte tråkigt!”</a:t>
            </a:r>
          </a:p>
          <a:p>
            <a:pPr algn="ctr"/>
            <a:endParaRPr lang="sv-SE" b="1" dirty="0">
              <a:solidFill>
                <a:schemeClr val="tx1"/>
              </a:solidFill>
              <a:latin typeface="Aptos" panose="020B0004020202020204" pitchFamily="34" charset="0"/>
            </a:endParaRPr>
          </a:p>
          <a:p>
            <a:pPr algn="ctr"/>
            <a:r>
              <a:rPr lang="sv-SE" b="1" dirty="0">
                <a:solidFill>
                  <a:schemeClr val="tx1"/>
                </a:solidFill>
                <a:latin typeface="Aptos" panose="020B0004020202020204" pitchFamily="34" charset="0"/>
              </a:rPr>
              <a:t>”Skillnaden vi gjorde med detta arbete var att några barn började läsa hemma med sina föräldrar på kvällarna.” </a:t>
            </a:r>
          </a:p>
        </p:txBody>
      </p:sp>
    </p:spTree>
    <p:extLst>
      <p:ext uri="{BB962C8B-B14F-4D97-AF65-F5344CB8AC3E}">
        <p14:creationId xmlns:p14="http://schemas.microsoft.com/office/powerpoint/2010/main" val="1080760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0F626A7-BB76-43F1-FD73-B368619D000E}"/>
            </a:ext>
          </a:extLst>
        </p:cNvPr>
        <p:cNvGrpSpPr/>
        <p:nvPr/>
      </p:nvGrpSpPr>
      <p:grpSpPr>
        <a:xfrm>
          <a:off x="0" y="0"/>
          <a:ext cx="0" cy="0"/>
          <a:chOff x="0" y="0"/>
          <a:chExt cx="0" cy="0"/>
        </a:xfrm>
      </p:grpSpPr>
      <p:pic>
        <p:nvPicPr>
          <p:cNvPr id="19" name="Bildobjekt 18">
            <a:extLst>
              <a:ext uri="{FF2B5EF4-FFF2-40B4-BE49-F238E27FC236}">
                <a16:creationId xmlns:a16="http://schemas.microsoft.com/office/drawing/2014/main" id="{EBF299DF-6CBA-6267-F46D-0B8842B09AA7}"/>
              </a:ext>
            </a:extLst>
          </p:cNvPr>
          <p:cNvPicPr>
            <a:picLocks noChangeAspect="1"/>
          </p:cNvPicPr>
          <p:nvPr/>
        </p:nvPicPr>
        <p:blipFill>
          <a:blip r:embed="rId3"/>
          <a:stretch>
            <a:fillRect/>
          </a:stretch>
        </p:blipFill>
        <p:spPr>
          <a:xfrm>
            <a:off x="554018" y="311635"/>
            <a:ext cx="8035964" cy="4520230"/>
          </a:xfrm>
          <a:prstGeom prst="rect">
            <a:avLst/>
          </a:prstGeom>
        </p:spPr>
      </p:pic>
      <p:sp>
        <p:nvSpPr>
          <p:cNvPr id="3" name="textruta 2">
            <a:extLst>
              <a:ext uri="{FF2B5EF4-FFF2-40B4-BE49-F238E27FC236}">
                <a16:creationId xmlns:a16="http://schemas.microsoft.com/office/drawing/2014/main" id="{6F65B51D-09E6-99C6-7AD7-150372ED7747}"/>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Reflektion</a:t>
            </a:r>
          </a:p>
        </p:txBody>
      </p:sp>
    </p:spTree>
    <p:extLst>
      <p:ext uri="{BB962C8B-B14F-4D97-AF65-F5344CB8AC3E}">
        <p14:creationId xmlns:p14="http://schemas.microsoft.com/office/powerpoint/2010/main" val="263073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a:extLst>
            <a:ext uri="{FF2B5EF4-FFF2-40B4-BE49-F238E27FC236}">
              <a16:creationId xmlns:a16="http://schemas.microsoft.com/office/drawing/2014/main" id="{90E315C5-83F5-71DF-8C82-C64FA1824104}"/>
            </a:ext>
          </a:extLst>
        </p:cNvPr>
        <p:cNvGrpSpPr/>
        <p:nvPr/>
      </p:nvGrpSpPr>
      <p:grpSpPr>
        <a:xfrm>
          <a:off x="0" y="0"/>
          <a:ext cx="0" cy="0"/>
          <a:chOff x="0" y="0"/>
          <a:chExt cx="0" cy="0"/>
        </a:xfrm>
      </p:grpSpPr>
      <p:sp>
        <p:nvSpPr>
          <p:cNvPr id="3" name="textruta 2">
            <a:extLst>
              <a:ext uri="{FF2B5EF4-FFF2-40B4-BE49-F238E27FC236}">
                <a16:creationId xmlns:a16="http://schemas.microsoft.com/office/drawing/2014/main" id="{B779DDCD-671E-FE53-F7FB-D176DCD50FE8}"/>
              </a:ext>
            </a:extLst>
          </p:cNvPr>
          <p:cNvSpPr txBox="1"/>
          <p:nvPr/>
        </p:nvSpPr>
        <p:spPr>
          <a:xfrm rot="16200000">
            <a:off x="-2169524" y="2187030"/>
            <a:ext cx="5852160" cy="769441"/>
          </a:xfrm>
          <a:prstGeom prst="rect">
            <a:avLst/>
          </a:prstGeom>
          <a:noFill/>
        </p:spPr>
        <p:txBody>
          <a:bodyPr wrap="square">
            <a:spAutoFit/>
          </a:bodyPr>
          <a:lstStyle/>
          <a:p>
            <a:pPr algn="ctr"/>
            <a:r>
              <a:rPr lang="sv-SE" sz="4400" b="1" dirty="0">
                <a:solidFill>
                  <a:schemeClr val="bg1"/>
                </a:solidFill>
                <a:latin typeface="Aptos" panose="020B0004020202020204" pitchFamily="34" charset="0"/>
              </a:rPr>
              <a:t>En dag på fritids …</a:t>
            </a:r>
          </a:p>
        </p:txBody>
      </p:sp>
      <p:pic>
        <p:nvPicPr>
          <p:cNvPr id="4" name="Bildobjekt 3" descr="En bild som visar utomhus, träd, klädsel, tjej&#10;&#10;AI-genererat innehåll kan vara felaktigt.">
            <a:extLst>
              <a:ext uri="{FF2B5EF4-FFF2-40B4-BE49-F238E27FC236}">
                <a16:creationId xmlns:a16="http://schemas.microsoft.com/office/drawing/2014/main" id="{A895CBE4-0A2E-DCD1-991B-943AA6EAC0FA}"/>
              </a:ext>
            </a:extLst>
          </p:cNvPr>
          <p:cNvPicPr>
            <a:picLocks noChangeAspect="1"/>
          </p:cNvPicPr>
          <p:nvPr/>
        </p:nvPicPr>
        <p:blipFill>
          <a:blip r:embed="rId3"/>
          <a:stretch>
            <a:fillRect/>
          </a:stretch>
        </p:blipFill>
        <p:spPr>
          <a:xfrm>
            <a:off x="1428750" y="0"/>
            <a:ext cx="7715250" cy="5143500"/>
          </a:xfrm>
          <a:prstGeom prst="rect">
            <a:avLst/>
          </a:prstGeom>
        </p:spPr>
      </p:pic>
    </p:spTree>
    <p:extLst>
      <p:ext uri="{BB962C8B-B14F-4D97-AF65-F5344CB8AC3E}">
        <p14:creationId xmlns:p14="http://schemas.microsoft.com/office/powerpoint/2010/main" val="182114479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2996</TotalTime>
  <Words>1128</Words>
  <Application>Microsoft Macintosh PowerPoint</Application>
  <PresentationFormat>Bildspel på skärmen (16:9)</PresentationFormat>
  <Paragraphs>76</Paragraphs>
  <Slides>18</Slides>
  <Notes>11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18</vt:i4>
      </vt:variant>
    </vt:vector>
  </HeadingPairs>
  <TitlesOfParts>
    <vt:vector size="21" baseType="lpstr">
      <vt:lpstr>Aptos</vt:lpstr>
      <vt:lpstr>Arial</vt:lpstr>
      <vt:lpstr>Simple Light</vt:lpstr>
      <vt:lpstr>PowerPoint-presentation</vt:lpstr>
      <vt:lpstr>PowerPoint-presentation</vt:lpstr>
      <vt:lpstr>PowerPoint-presentation</vt:lpstr>
      <vt:lpstr>PowerPoint-presentation</vt:lpstr>
      <vt:lpstr>Hur man lär sig läsa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Slut för idag!</vt:lpstr>
      <vt:lpstr>Bonniers Familjestiftelse verkar för att stärka kommande generationers möjlighet att utveckla och delta i det demokratiska samtalet, och möjliggör utvecklingen av Läsa äger.  Kontakta oss:  Anneli Glamsare, Initiativtagare Läsa äger anneli@bonniersfamiljestiftelse.se  Lovisa Fhager Logothetis, Generalsekreterare  lovisa@bonniersfamiljestiftelse.se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gör vi skillnad  Anneli Glamsare Pia Herrström</dc:title>
  <cp:lastModifiedBy>Sandra Svensson</cp:lastModifiedBy>
  <cp:revision>57</cp:revision>
  <dcterms:modified xsi:type="dcterms:W3CDTF">2025-06-11T13:33:42Z</dcterms:modified>
</cp:coreProperties>
</file>