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99" r:id="rId4"/>
    <p:sldId id="296" r:id="rId5"/>
    <p:sldId id="295" r:id="rId6"/>
    <p:sldId id="287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D5FE5"/>
    <a:srgbClr val="00FF00"/>
    <a:srgbClr val="380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827"/>
    <p:restoredTop sz="91701" autoAdjust="0"/>
  </p:normalViewPr>
  <p:slideViewPr>
    <p:cSldViewPr snapToGrid="0">
      <p:cViewPr varScale="1">
        <p:scale>
          <a:sx n="58" d="100"/>
          <a:sy n="58" d="100"/>
        </p:scale>
        <p:origin x="192" y="1776"/>
      </p:cViewPr>
      <p:guideLst>
        <p:guide orient="horz" pos="162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3a604b47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3a604b47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3e15bcf0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3e15bcf0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34B6111-C80D-D128-96F3-5A088847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520c8598b_1_4:notes">
            <a:extLst>
              <a:ext uri="{FF2B5EF4-FFF2-40B4-BE49-F238E27FC236}">
                <a16:creationId xmlns:a16="http://schemas.microsoft.com/office/drawing/2014/main" id="{D7FF2613-0CB9-4305-8FCD-2D2EFCCBA3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520c8598b_1_4:notes">
            <a:extLst>
              <a:ext uri="{FF2B5EF4-FFF2-40B4-BE49-F238E27FC236}">
                <a16:creationId xmlns:a16="http://schemas.microsoft.com/office/drawing/2014/main" id="{C074E4CA-51F3-CC84-BB65-B9258FB074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850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995D9D-7B43-D499-ECE4-C4687A4C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7BDFCE-062A-E169-01A5-6F26B43F5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302A15-6448-C060-9380-4E6A4E9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5FA2-E864-4088-A122-30260718F313}" type="datetimeFigureOut">
              <a:rPr lang="sv-SE" smtClean="0"/>
              <a:t>2025-06-04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D2B9808-31D2-18F0-6972-5DEAB3B7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CE5960B-A9A3-C886-EE9B-8BC49FA0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C8F9-40A6-49F3-A731-F334E70D25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73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ovisa@bonniersfamiljestiftelse.se" TargetMode="External"/><Relationship Id="rId2" Type="http://schemas.openxmlformats.org/officeDocument/2006/relationships/hyperlink" Target="mailto:anneli@bonniersfamiljestiftelse.s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0" y="596325"/>
            <a:ext cx="589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5" name="Bildobjekt 4" descr="En bild som visar Teckensnitt, Grafik, cirkel, logotyp&#10;&#10;AI-genererat innehåll kan vara felaktigt.">
            <a:extLst>
              <a:ext uri="{FF2B5EF4-FFF2-40B4-BE49-F238E27FC236}">
                <a16:creationId xmlns:a16="http://schemas.microsoft.com/office/drawing/2014/main" id="{B7A40C9A-F286-8202-CCD0-6DE5CB6C8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812" y="455174"/>
            <a:ext cx="3350374" cy="335626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03336D2-3F78-CC43-C896-F447953209A9}"/>
              </a:ext>
            </a:extLst>
          </p:cNvPr>
          <p:cNvSpPr txBox="1"/>
          <p:nvPr/>
        </p:nvSpPr>
        <p:spPr>
          <a:xfrm>
            <a:off x="981948" y="3952588"/>
            <a:ext cx="718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chemeClr val="bg1"/>
                </a:solidFill>
                <a:latin typeface="Aptos" panose="020B0004020202020204" pitchFamily="34" charset="0"/>
              </a:rPr>
              <a:t>Tillsammans gör vi större skillnad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00B75E43-2988-ED31-DAEB-ECFC65170550}"/>
              </a:ext>
            </a:extLst>
          </p:cNvPr>
          <p:cNvSpPr txBox="1">
            <a:spLocks/>
          </p:cNvSpPr>
          <p:nvPr/>
        </p:nvSpPr>
        <p:spPr>
          <a:xfrm>
            <a:off x="333577" y="644979"/>
            <a:ext cx="3238239" cy="568007"/>
          </a:xfrm>
          <a:prstGeom prst="rect">
            <a:avLst/>
          </a:prstGeom>
        </p:spPr>
        <p:txBody>
          <a:bodyPr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v-SE" sz="2600" b="1" dirty="0">
                <a:solidFill>
                  <a:schemeClr val="bg1"/>
                </a:solidFill>
                <a:latin typeface="Aptos" panose="020B0004020202020204" pitchFamily="34" charset="0"/>
              </a:rPr>
              <a:t>Vad är Läsa äger?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AD88F27A-1531-708B-9FB8-3493952BB0AF}"/>
              </a:ext>
            </a:extLst>
          </p:cNvPr>
          <p:cNvSpPr txBox="1">
            <a:spLocks/>
          </p:cNvSpPr>
          <p:nvPr/>
        </p:nvSpPr>
        <p:spPr>
          <a:xfrm>
            <a:off x="223938" y="1300329"/>
            <a:ext cx="3132579" cy="3938677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sv-SE" dirty="0">
                <a:solidFill>
                  <a:schemeClr val="bg1"/>
                </a:solidFill>
                <a:latin typeface="Aptos" panose="020B0004020202020204" pitchFamily="34" charset="0"/>
              </a:rPr>
              <a:t>Varje sommar tappar nästan varannan elev i sin läsförmåga – och allra mest påverkas de barn som redan har det svårt med läsningen. </a:t>
            </a:r>
            <a:r>
              <a:rPr lang="sv-SE" b="1" dirty="0">
                <a:solidFill>
                  <a:schemeClr val="bg1"/>
                </a:solidFill>
                <a:latin typeface="Aptos" panose="020B0004020202020204" pitchFamily="34" charset="0"/>
              </a:rPr>
              <a:t>Läsa äger </a:t>
            </a:r>
            <a:r>
              <a:rPr lang="sv-SE" dirty="0">
                <a:solidFill>
                  <a:schemeClr val="bg1"/>
                </a:solidFill>
                <a:latin typeface="Aptos" panose="020B0004020202020204" pitchFamily="34" charset="0"/>
              </a:rPr>
              <a:t>handlar om att hela skolan engagerar sig i gemensamma läsaktiviteter som väcker och stärker läslusten, även under sommaren. </a:t>
            </a:r>
          </a:p>
          <a:p>
            <a:pPr marL="114300"/>
            <a:endParaRPr lang="sv-SE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14300"/>
            <a:r>
              <a:rPr lang="sv-SE" dirty="0">
                <a:solidFill>
                  <a:schemeClr val="bg1"/>
                </a:solidFill>
                <a:latin typeface="Aptos" panose="020B0004020202020204" pitchFamily="34" charset="0"/>
              </a:rPr>
              <a:t>Tillsammans arbetar vi för alla barns rätt till en läsande gemenskap!</a:t>
            </a:r>
          </a:p>
          <a:p>
            <a:pPr algn="ctr"/>
            <a:endParaRPr lang="sv-SE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Bildobjekt 9" descr="En bild som visar utomhus, träd, klädsel, tjej&#10;&#10;AI-genererat innehåll kan vara felaktigt.">
            <a:extLst>
              <a:ext uri="{FF2B5EF4-FFF2-40B4-BE49-F238E27FC236}">
                <a16:creationId xmlns:a16="http://schemas.microsoft.com/office/drawing/2014/main" id="{06EA95A5-F7DA-6D41-0487-BC37169A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74" r="16028"/>
          <a:stretch>
            <a:fillRect/>
          </a:stretch>
        </p:blipFill>
        <p:spPr>
          <a:xfrm>
            <a:off x="3666308" y="0"/>
            <a:ext cx="547769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arta, diagram, text&#10;&#10;AI-genererat innehåll kan vara felaktigt.">
            <a:extLst>
              <a:ext uri="{FF2B5EF4-FFF2-40B4-BE49-F238E27FC236}">
                <a16:creationId xmlns:a16="http://schemas.microsoft.com/office/drawing/2014/main" id="{DD34F162-C775-BE40-99D6-CB993F77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48" t="20212" b="3370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EBC71301-962C-7033-D7D1-1BB12417625F}"/>
              </a:ext>
            </a:extLst>
          </p:cNvPr>
          <p:cNvSpPr/>
          <p:nvPr/>
        </p:nvSpPr>
        <p:spPr>
          <a:xfrm>
            <a:off x="5542157" y="1036366"/>
            <a:ext cx="3200400" cy="3070768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 b="1" dirty="0">
                <a:solidFill>
                  <a:schemeClr val="bg1"/>
                </a:solidFill>
              </a:rPr>
              <a:t>Läsa äger </a:t>
            </a:r>
            <a:r>
              <a:rPr lang="sv-SE" sz="1600" dirty="0">
                <a:solidFill>
                  <a:schemeClr val="bg1"/>
                </a:solidFill>
              </a:rPr>
              <a:t>sprider sig i landet och finns nu i över 70 kommuner. I sommar räknar vi med 1 300 feriepraktikanter kommer att gå ut i Sverige, från Simrishamn i söder till Piteå i norr, för att sprida högläsning varvat med rörelseglädje.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4137461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97605DDC-5EB3-DA06-ACDB-D64365F0A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ckensnitt, Grafik, cirkel, logotyp&#10;&#10;AI-genererat innehåll kan vara felaktigt.">
            <a:extLst>
              <a:ext uri="{FF2B5EF4-FFF2-40B4-BE49-F238E27FC236}">
                <a16:creationId xmlns:a16="http://schemas.microsoft.com/office/drawing/2014/main" id="{14A9CD5F-971D-0499-A66C-8C060D86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755" y="97634"/>
            <a:ext cx="1059583" cy="1061445"/>
          </a:xfrm>
          <a:prstGeom prst="rect">
            <a:avLst/>
          </a:prstGeom>
        </p:spPr>
      </p:pic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D09158D8-10AB-A600-6491-750CECCF1C3E}"/>
              </a:ext>
            </a:extLst>
          </p:cNvPr>
          <p:cNvSpPr/>
          <p:nvPr/>
        </p:nvSpPr>
        <p:spPr>
          <a:xfrm>
            <a:off x="512956" y="457199"/>
            <a:ext cx="2620537" cy="157232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Inspirationsbank</a:t>
            </a:r>
          </a:p>
          <a:p>
            <a:pPr algn="ctr"/>
            <a:endParaRPr lang="sv-SE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Vi delar med oss av övningar, tips och trix och inspirationsmallar.  </a:t>
            </a:r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5E5E5AA9-1ED5-BCEF-2C39-7A0F0FDEBFD1}"/>
              </a:ext>
            </a:extLst>
          </p:cNvPr>
          <p:cNvSpPr/>
          <p:nvPr/>
        </p:nvSpPr>
        <p:spPr>
          <a:xfrm>
            <a:off x="3520068" y="308519"/>
            <a:ext cx="2620537" cy="25015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Tillsammansarbete</a:t>
            </a:r>
          </a:p>
          <a:p>
            <a:pPr algn="ctr"/>
            <a:endParaRPr lang="sv-SE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Att vara en del av </a:t>
            </a:r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Läsa äger </a:t>
            </a:r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är stort. När vi krokar arm höjs värdet av arbetet på flera sätt. Det finns många engagerade kollegor som gärna delar med sig.</a:t>
            </a:r>
          </a:p>
        </p:txBody>
      </p:sp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6DD9F114-614E-F03A-3C7B-178391F60E51}"/>
              </a:ext>
            </a:extLst>
          </p:cNvPr>
          <p:cNvSpPr/>
          <p:nvPr/>
        </p:nvSpPr>
        <p:spPr>
          <a:xfrm>
            <a:off x="512956" y="2403087"/>
            <a:ext cx="2620537" cy="20462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Kom igång</a:t>
            </a:r>
          </a:p>
          <a:p>
            <a:pPr algn="ctr"/>
            <a:endParaRPr lang="sv-SE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Vi peppar kommuner, bibliotek, skolor och fritidshem som vill komma igång med det läsfrämjande arbetet. 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A33B5540-EB87-A183-C9F7-D7F6733F2A85}"/>
              </a:ext>
            </a:extLst>
          </p:cNvPr>
          <p:cNvSpPr/>
          <p:nvPr/>
        </p:nvSpPr>
        <p:spPr>
          <a:xfrm>
            <a:off x="3520067" y="3044743"/>
            <a:ext cx="2620537" cy="1790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Goda exempel</a:t>
            </a:r>
          </a:p>
          <a:p>
            <a:pPr algn="ctr"/>
            <a:endParaRPr lang="sv-SE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Vi delar med oss av goda exempel runt om i landet genom nyhetsbrev och digitala och fysiska träffar. </a:t>
            </a:r>
          </a:p>
        </p:txBody>
      </p:sp>
      <p:pic>
        <p:nvPicPr>
          <p:cNvPr id="9" name="Bildobjekt 8" descr="En bild som visar text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BE4A854E-B1D7-5219-C893-0FB48D53F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70" y="1335587"/>
            <a:ext cx="2218944" cy="306240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1B8082F3-A4AD-9BE3-531A-08F5955B0708}"/>
              </a:ext>
            </a:extLst>
          </p:cNvPr>
          <p:cNvSpPr txBox="1"/>
          <p:nvPr/>
        </p:nvSpPr>
        <p:spPr>
          <a:xfrm>
            <a:off x="6509763" y="4449337"/>
            <a:ext cx="2495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  <a:latin typeface="Aptos" panose="020B0004020202020204" pitchFamily="34" charset="0"/>
              </a:rPr>
              <a:t>Boken </a:t>
            </a:r>
            <a:r>
              <a:rPr lang="sv-SE" sz="800" i="1" dirty="0">
                <a:solidFill>
                  <a:schemeClr val="bg1"/>
                </a:solidFill>
                <a:latin typeface="Aptos" panose="020B0004020202020204" pitchFamily="34" charset="0"/>
              </a:rPr>
              <a:t>Läsa äger – Tillsammans minskar vi lästappet </a:t>
            </a:r>
            <a:r>
              <a:rPr lang="sv-SE" sz="800" dirty="0">
                <a:solidFill>
                  <a:schemeClr val="bg1"/>
                </a:solidFill>
                <a:latin typeface="Aptos" panose="020B0004020202020204" pitchFamily="34" charset="0"/>
              </a:rPr>
              <a:t>ger inspiration och tips till dig som vill komma igång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6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Människoansikte, klädsel, person, leende&#10;&#10;AI-genererat innehåll kan vara felaktigt.">
            <a:extLst>
              <a:ext uri="{FF2B5EF4-FFF2-40B4-BE49-F238E27FC236}">
                <a16:creationId xmlns:a16="http://schemas.microsoft.com/office/drawing/2014/main" id="{8B00A2EF-914E-E202-EFF6-E954AE56B4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60" b="204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 descr="En bild som visar Grafik, Teckensnitt, cirkel, logotyp&#10;&#10;AI-genererat innehåll kan vara felaktigt.">
            <a:extLst>
              <a:ext uri="{FF2B5EF4-FFF2-40B4-BE49-F238E27FC236}">
                <a16:creationId xmlns:a16="http://schemas.microsoft.com/office/drawing/2014/main" id="{DA285E5B-F0A1-B124-9497-A0B8A210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184" y="174478"/>
            <a:ext cx="994005" cy="9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AA6D01-EA0F-1849-E4BD-D366E494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391" y="762293"/>
            <a:ext cx="5875018" cy="3936925"/>
          </a:xfrm>
        </p:spPr>
        <p:txBody>
          <a:bodyPr>
            <a:noAutofit/>
          </a:bodyPr>
          <a:lstStyle/>
          <a:p>
            <a:r>
              <a:rPr lang="sv-SE" sz="2000" b="1" dirty="0">
                <a:latin typeface="Aptos" panose="020B0004020202020204" pitchFamily="34" charset="0"/>
              </a:rPr>
              <a:t>Bonniers Familjestiftelse </a:t>
            </a:r>
            <a:r>
              <a:rPr lang="sv-SE" sz="2000" dirty="0">
                <a:latin typeface="Aptos" panose="020B0004020202020204" pitchFamily="34" charset="0"/>
              </a:rPr>
              <a:t>verkar för att stärka kommande generationers möjlighet att utveckla och delta i det demokratiska samtalet.</a:t>
            </a:r>
            <a:br>
              <a:rPr lang="sv-SE" sz="2400" dirty="0">
                <a:latin typeface="Aptos" panose="020B0004020202020204" pitchFamily="34" charset="0"/>
              </a:rPr>
            </a:br>
            <a:br>
              <a:rPr lang="sv-SE" sz="2400" dirty="0">
                <a:latin typeface="Aptos" panose="020B0004020202020204" pitchFamily="34" charset="0"/>
              </a:rPr>
            </a:br>
            <a:r>
              <a:rPr lang="sv-SE" sz="2000" b="1" dirty="0">
                <a:latin typeface="Aptos" panose="020B0004020202020204" pitchFamily="34" charset="0"/>
              </a:rPr>
              <a:t>Anneli </a:t>
            </a:r>
            <a:r>
              <a:rPr lang="sv-SE" sz="2000" b="1" dirty="0" err="1">
                <a:latin typeface="Aptos" panose="020B0004020202020204" pitchFamily="34" charset="0"/>
              </a:rPr>
              <a:t>Glamsare</a:t>
            </a:r>
            <a:br>
              <a:rPr lang="sv-SE" sz="2000" b="1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</a:rPr>
              <a:t>Initiativtagare Läsa äger</a:t>
            </a:r>
            <a:br>
              <a:rPr lang="sv-SE" sz="2000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  <a:hlinkClick r:id="rId2"/>
              </a:rPr>
              <a:t>anneli@bonniersfamiljestiftelse.se</a:t>
            </a:r>
            <a:br>
              <a:rPr lang="sv-SE" sz="2000" dirty="0">
                <a:latin typeface="Aptos" panose="020B0004020202020204" pitchFamily="34" charset="0"/>
              </a:rPr>
            </a:br>
            <a:br>
              <a:rPr lang="sv-SE" sz="2000" dirty="0">
                <a:latin typeface="Aptos" panose="020B0004020202020204" pitchFamily="34" charset="0"/>
              </a:rPr>
            </a:br>
            <a:r>
              <a:rPr lang="sv-SE" sz="2000" b="1" dirty="0">
                <a:latin typeface="Aptos" panose="020B0004020202020204" pitchFamily="34" charset="0"/>
              </a:rPr>
              <a:t>Lovisa Fhager Logothetis</a:t>
            </a:r>
            <a:br>
              <a:rPr lang="sv-SE" sz="2000" b="1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</a:rPr>
              <a:t>Generalsekreterare Bonniers Familjestiftelse</a:t>
            </a:r>
            <a:br>
              <a:rPr lang="sv-SE" sz="2000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  <a:hlinkClick r:id="rId3"/>
              </a:rPr>
              <a:t>lovisa@bonniersfamiljestiftelse.se</a:t>
            </a:r>
            <a:endParaRPr lang="sv-SE" sz="2000" dirty="0">
              <a:latin typeface="Aptos" panose="020B0004020202020204" pitchFamily="34" charset="0"/>
            </a:endParaRPr>
          </a:p>
        </p:txBody>
      </p:sp>
      <p:pic>
        <p:nvPicPr>
          <p:cNvPr id="4" name="Bildobjekt 3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8BBF2BAF-F886-B474-0692-B9CCFE7A3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1" y="1628554"/>
            <a:ext cx="1969769" cy="18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3004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269</Words>
  <Application>Microsoft Macintosh PowerPoint</Application>
  <PresentationFormat>Bildspel på skärmen (16:9)</PresentationFormat>
  <Paragraphs>21</Paragraphs>
  <Slides>6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9" baseType="lpstr">
      <vt:lpstr>Aptos</vt:lpstr>
      <vt:lpstr>Arial</vt:lpstr>
      <vt:lpstr>Simple Light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Bonniers Familjestiftelse verkar för att stärka kommande generationers möjlighet att utveckla och delta i det demokratiska samtalet.  Anneli Glamsare Initiativtagare Läsa äger anneli@bonniersfamiljestiftelse.se  Lovisa Fhager Logothetis Generalsekreterare Bonniers Familjestiftelse lovisa@bonniersfamiljestiftelse.se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Tillsammans gör vi skillnad  Anneli Glamsare Pia Herrström</dc:title>
  <cp:lastModifiedBy>Sandra Svensson</cp:lastModifiedBy>
  <cp:revision>50</cp:revision>
  <dcterms:modified xsi:type="dcterms:W3CDTF">2025-06-04T08:23:59Z</dcterms:modified>
</cp:coreProperties>
</file>