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300" r:id="rId4"/>
    <p:sldId id="301" r:id="rId5"/>
    <p:sldId id="305" r:id="rId6"/>
    <p:sldId id="299" r:id="rId7"/>
    <p:sldId id="308" r:id="rId8"/>
    <p:sldId id="294" r:id="rId9"/>
    <p:sldId id="302" r:id="rId10"/>
    <p:sldId id="303" r:id="rId11"/>
    <p:sldId id="307" r:id="rId12"/>
    <p:sldId id="296" r:id="rId13"/>
    <p:sldId id="287" r:id="rId14"/>
    <p:sldId id="31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08EA"/>
    <a:srgbClr val="0D5F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7480" autoAdjust="0"/>
  </p:normalViewPr>
  <p:slideViewPr>
    <p:cSldViewPr snapToGrid="0">
      <p:cViewPr varScale="1">
        <p:scale>
          <a:sx n="128" d="100"/>
          <a:sy n="128" d="100"/>
        </p:scale>
        <p:origin x="536" y="160"/>
      </p:cViewPr>
      <p:guideLst>
        <p:guide orient="horz" pos="162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a604b4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a604b4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34B6111-C80D-D128-96F3-5A08884755F3}"/>
            </a:ext>
          </a:extLst>
        </p:cNvPr>
        <p:cNvGrpSpPr/>
        <p:nvPr/>
      </p:nvGrpSpPr>
      <p:grpSpPr>
        <a:xfrm>
          <a:off x="0" y="0"/>
          <a:ext cx="0" cy="0"/>
          <a:chOff x="0" y="0"/>
          <a:chExt cx="0" cy="0"/>
        </a:xfrm>
      </p:grpSpPr>
      <p:sp>
        <p:nvSpPr>
          <p:cNvPr id="121" name="Google Shape;121;g12520c8598b_1_4:notes">
            <a:extLst>
              <a:ext uri="{FF2B5EF4-FFF2-40B4-BE49-F238E27FC236}">
                <a16:creationId xmlns:a16="http://schemas.microsoft.com/office/drawing/2014/main" id="{D7FF2613-0CB9-4305-8FCD-2D2EFCCBA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520c8598b_1_4:notes">
            <a:extLst>
              <a:ext uri="{FF2B5EF4-FFF2-40B4-BE49-F238E27FC236}">
                <a16:creationId xmlns:a16="http://schemas.microsoft.com/office/drawing/2014/main" id="{C074E4CA-51F3-CC84-BB65-B9258FB074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850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e15bcf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B4467EA-FCCF-EAE8-8809-91BACBFB2F7B}"/>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252CA7F8-7E5A-A10F-5941-216CA39E11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FAC9033-BA71-1E27-DCE5-1D2794DA6E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125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0773CF3-168C-BE09-9CB7-2AE18182AC77}"/>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E07DCD0C-9A28-43B0-305A-D7C950023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2FD47FA-A695-7277-53C5-43F63F8E93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339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buNone/>
            </a:pPr>
            <a:r>
              <a:rPr lang="sv-SE" sz="1100" dirty="0">
                <a:solidFill>
                  <a:schemeClr val="bg1"/>
                </a:solidFill>
                <a:effectLst/>
                <a:latin typeface="Aptos" panose="020B0004020202020204" pitchFamily="34" charset="0"/>
              </a:rPr>
              <a:t>Yvonne Möllerström, skolbibliotekarie på Nanny Palmkvistskolan i Helsingborg</a:t>
            </a:r>
          </a:p>
          <a:p>
            <a:endParaRPr lang="sv-SE" dirty="0"/>
          </a:p>
        </p:txBody>
      </p:sp>
    </p:spTree>
    <p:extLst>
      <p:ext uri="{BB962C8B-B14F-4D97-AF65-F5344CB8AC3E}">
        <p14:creationId xmlns:p14="http://schemas.microsoft.com/office/powerpoint/2010/main" val="399605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Forskning:</a:t>
            </a:r>
          </a:p>
          <a:p>
            <a:r>
              <a:rPr lang="sv-SE" sz="1100" b="0" i="0" u="none" strike="noStrike" cap="none" dirty="0">
                <a:solidFill>
                  <a:srgbClr val="000000"/>
                </a:solidFill>
                <a:effectLst/>
                <a:latin typeface="Arial"/>
                <a:ea typeface="Arial"/>
                <a:cs typeface="Arial"/>
                <a:sym typeface="Arial"/>
              </a:rPr>
              <a:t>Professor Linda Fälth vid Linnéuniversitetet är forskare inom läs- och skrivutveckling. Tillsammans med tre andra forskare följde hon projektet under första sommarlovet 2018. I forskningsstudien deltog 120 elever som hade slutat årskurs 1 och 115 elever som hade slutat årskurs 2. Eleverna gick på tre skolor som låg i socioekonomiskt utsatta områden där en majoritet av eleverna hade svenska som andraspråk. Elevernas läsförmågor kartlades både innan och efter sommaren. Resultatet visade att de elever som rapporterat att de kontinuerligt läst under lovet inte visade något sommarlovstapp, utan att ordavkodningen (läsförståelsen) hade förbättrats något för de elever som började i årskurs två efter sommarlovet. De äldre eleverna utökade sitt ordförråd i svenska mellan mätningstillfällena före och efter sommaren. Det vill säga signifikanta skillnader i läsförståelse, språkförståelse, men också i avkodningen, den tekniska aspekten av läsning. Och allra </a:t>
            </a:r>
            <a:r>
              <a:rPr lang="sv-SE" sz="1100" b="0" i="0" u="none" strike="noStrike" cap="none" dirty="0" err="1">
                <a:solidFill>
                  <a:srgbClr val="000000"/>
                </a:solidFill>
                <a:effectLst/>
                <a:latin typeface="Arial"/>
                <a:ea typeface="Arial"/>
                <a:cs typeface="Arial"/>
                <a:sym typeface="Arial"/>
              </a:rPr>
              <a:t>störstvärde</a:t>
            </a:r>
            <a:r>
              <a:rPr lang="sv-SE" sz="1100" b="0" i="0" u="none" strike="noStrike" cap="none" dirty="0">
                <a:solidFill>
                  <a:srgbClr val="000000"/>
                </a:solidFill>
                <a:effectLst/>
                <a:latin typeface="Arial"/>
                <a:ea typeface="Arial"/>
                <a:cs typeface="Arial"/>
                <a:sym typeface="Arial"/>
              </a:rPr>
              <a:t> hade insatsen för de lässköra</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Läs forskningen här: </a:t>
            </a:r>
            <a:r>
              <a:rPr lang="sv-SE" sz="1100" b="0" i="0" u="none" strike="noStrike" cap="none" dirty="0" err="1">
                <a:solidFill>
                  <a:srgbClr val="000000"/>
                </a:solidFill>
                <a:effectLst/>
                <a:latin typeface="Arial"/>
                <a:ea typeface="Arial"/>
                <a:cs typeface="Arial"/>
                <a:sym typeface="Arial"/>
              </a:rPr>
              <a:t>https</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nordicliteracy.net</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index.php</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njlr</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article</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/2013 </a:t>
            </a:r>
          </a:p>
        </p:txBody>
      </p:sp>
    </p:spTree>
    <p:extLst>
      <p:ext uri="{BB962C8B-B14F-4D97-AF65-F5344CB8AC3E}">
        <p14:creationId xmlns:p14="http://schemas.microsoft.com/office/powerpoint/2010/main" val="37014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The Simple </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of</a:t>
            </a:r>
            <a:r>
              <a:rPr lang="sv-SE" sz="1100" b="0" i="0" u="none" strike="noStrike" cap="none" dirty="0">
                <a:solidFill>
                  <a:srgbClr val="000000"/>
                </a:solidFill>
                <a:effectLst/>
                <a:latin typeface="Arial"/>
                <a:ea typeface="Arial"/>
                <a:cs typeface="Arial"/>
                <a:sym typeface="Arial"/>
              </a:rPr>
              <a:t> Reading lanserades under 1980-talet av forskarna </a:t>
            </a:r>
            <a:r>
              <a:rPr lang="sv-SE" sz="1100" b="0" i="0" u="none" strike="noStrike" cap="none" dirty="0" err="1">
                <a:solidFill>
                  <a:srgbClr val="000000"/>
                </a:solidFill>
                <a:effectLst/>
                <a:latin typeface="Arial"/>
                <a:ea typeface="Arial"/>
                <a:cs typeface="Arial"/>
                <a:sym typeface="Arial"/>
              </a:rPr>
              <a:t>Philp</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Gough</a:t>
            </a:r>
            <a:r>
              <a:rPr lang="sv-SE" sz="1100" b="0" i="0" u="none" strike="noStrike" cap="none" dirty="0">
                <a:solidFill>
                  <a:srgbClr val="000000"/>
                </a:solidFill>
                <a:effectLst/>
                <a:latin typeface="Arial"/>
                <a:ea typeface="Arial"/>
                <a:cs typeface="Arial"/>
                <a:sym typeface="Arial"/>
              </a:rPr>
              <a:t> och William </a:t>
            </a:r>
            <a:r>
              <a:rPr lang="sv-SE" sz="1100" b="0" i="0" u="none" strike="noStrike" cap="none" dirty="0" err="1">
                <a:solidFill>
                  <a:srgbClr val="000000"/>
                </a:solidFill>
                <a:effectLst/>
                <a:latin typeface="Arial"/>
                <a:ea typeface="Arial"/>
                <a:cs typeface="Arial"/>
                <a:sym typeface="Arial"/>
              </a:rPr>
              <a:t>Tunmer</a:t>
            </a:r>
            <a:r>
              <a:rPr lang="sv-SE" sz="1100" b="0" i="0" u="none" strike="noStrike" cap="none" dirty="0">
                <a:solidFill>
                  <a:srgbClr val="000000"/>
                </a:solidFill>
                <a:effectLst/>
                <a:latin typeface="Arial"/>
                <a:ea typeface="Arial"/>
                <a:cs typeface="Arial"/>
                <a:sym typeface="Arial"/>
              </a:rPr>
              <a:t>. Modellen förklarar läsning som en produkt av två grundläggande färdigheter; avkodning och språklig förståelse. Detta kan åskådliggöras med hjälp av en enkel formel: L = A x S.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ska i modellen förstås som god läsförmåga.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är de tekniska aspekterna av läsning, det vill säga att kunna göra om bokstäver till ord. Med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 menas förståelse på ord, menings- och pragmatisk nivå - att du kan tolka det du avkodat.</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x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Formeln beskriver läsning som produkten av avkodning och språkförståelse vilket betyder att avkodning och språkförståelse är lika viktiga komponenter för att nå läsförståelse. Man behöver ha båda delar för att kunna läsa.</a:t>
            </a:r>
          </a:p>
          <a:p>
            <a:endParaRPr lang="sv-SE" dirty="0"/>
          </a:p>
        </p:txBody>
      </p:sp>
    </p:spTree>
    <p:extLst>
      <p:ext uri="{BB962C8B-B14F-4D97-AF65-F5344CB8AC3E}">
        <p14:creationId xmlns:p14="http://schemas.microsoft.com/office/powerpoint/2010/main" val="427297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153948B-ADE1-FC43-77BD-9ADA7A5C7F34}"/>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71EC8C93-3626-6691-D2AE-544BCB13F7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6482387B-B77B-1BF9-24A9-E36890C455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688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0BE6D0A-C59E-EE5C-67FC-D1F9BD205285}"/>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C910665E-DF56-47F5-067C-6C718C08AF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AA6367A3-78AD-F550-9384-7958971F62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335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extLst>
      <p:ext uri="{BB962C8B-B14F-4D97-AF65-F5344CB8AC3E}">
        <p14:creationId xmlns:p14="http://schemas.microsoft.com/office/powerpoint/2010/main" val="427770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95D9D-7B43-D499-ECE4-C4687A4C05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7BDFCE-062A-E169-01A5-6F26B43F596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4302A15-6448-C060-9380-4E6A4E9D6621}"/>
              </a:ext>
            </a:extLst>
          </p:cNvPr>
          <p:cNvSpPr>
            <a:spLocks noGrp="1"/>
          </p:cNvSpPr>
          <p:nvPr>
            <p:ph type="dt" sz="half" idx="10"/>
          </p:nvPr>
        </p:nvSpPr>
        <p:spPr/>
        <p:txBody>
          <a:bodyPr/>
          <a:lstStyle/>
          <a:p>
            <a:fld id="{C7DE5FA2-E864-4088-A122-30260718F313}" type="datetimeFigureOut">
              <a:rPr lang="sv-SE" smtClean="0"/>
              <a:t>2025-06-11</a:t>
            </a:fld>
            <a:endParaRPr lang="sv-SE"/>
          </a:p>
        </p:txBody>
      </p:sp>
      <p:sp>
        <p:nvSpPr>
          <p:cNvPr id="5" name="Platshållare för sidfot 4">
            <a:extLst>
              <a:ext uri="{FF2B5EF4-FFF2-40B4-BE49-F238E27FC236}">
                <a16:creationId xmlns:a16="http://schemas.microsoft.com/office/drawing/2014/main" id="{DD2B9808-31D2-18F0-6972-5DEAB3B778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E5960B-A9A3-C886-EE9B-8BC49FA093B7}"/>
              </a:ext>
            </a:extLst>
          </p:cNvPr>
          <p:cNvSpPr>
            <a:spLocks noGrp="1"/>
          </p:cNvSpPr>
          <p:nvPr>
            <p:ph type="sldNum" sz="quarter" idx="12"/>
          </p:nvPr>
        </p:nvSpPr>
        <p:spPr/>
        <p:txBody>
          <a:bodyPr/>
          <a:lstStyle/>
          <a:p>
            <a:fld id="{8A65C8F9-40A6-49F3-A731-F334E70D25A6}" type="slidenum">
              <a:rPr lang="sv-SE" smtClean="0"/>
              <a:t>‹#›</a:t>
            </a:fld>
            <a:endParaRPr lang="sv-SE"/>
          </a:p>
        </p:txBody>
      </p:sp>
    </p:spTree>
    <p:extLst>
      <p:ext uri="{BB962C8B-B14F-4D97-AF65-F5344CB8AC3E}">
        <p14:creationId xmlns:p14="http://schemas.microsoft.com/office/powerpoint/2010/main" val="46773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youtu.be/43X5ZcUc5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lovisa@bonniersfamiljestiftelse.se" TargetMode="External"/><Relationship Id="rId2" Type="http://schemas.openxmlformats.org/officeDocument/2006/relationships/hyperlink" Target="mailto:anneli@bonniersfamiljestiftelse.se"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6" name="Google Shape;56;p13"/>
          <p:cNvSpPr txBox="1"/>
          <p:nvPr/>
        </p:nvSpPr>
        <p:spPr>
          <a:xfrm>
            <a:off x="0" y="596325"/>
            <a:ext cx="5895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sv"/>
              <a:t> </a:t>
            </a:r>
            <a:endParaRPr/>
          </a:p>
        </p:txBody>
      </p:sp>
      <p:pic>
        <p:nvPicPr>
          <p:cNvPr id="5" name="Bildobjekt 4" descr="En bild som visar Teckensnitt, Grafik, cirkel, logotyp&#10;&#10;AI-genererat innehåll kan vara felaktigt.">
            <a:extLst>
              <a:ext uri="{FF2B5EF4-FFF2-40B4-BE49-F238E27FC236}">
                <a16:creationId xmlns:a16="http://schemas.microsoft.com/office/drawing/2014/main" id="{B7A40C9A-F286-8202-CCD0-6DE5CB6C80E7}"/>
              </a:ext>
            </a:extLst>
          </p:cNvPr>
          <p:cNvPicPr>
            <a:picLocks noChangeAspect="1"/>
          </p:cNvPicPr>
          <p:nvPr/>
        </p:nvPicPr>
        <p:blipFill>
          <a:blip r:embed="rId3"/>
          <a:stretch>
            <a:fillRect/>
          </a:stretch>
        </p:blipFill>
        <p:spPr>
          <a:xfrm>
            <a:off x="2896812" y="455174"/>
            <a:ext cx="3350374" cy="3356263"/>
          </a:xfrm>
          <a:prstGeom prst="rect">
            <a:avLst/>
          </a:prstGeom>
        </p:spPr>
      </p:pic>
      <p:sp>
        <p:nvSpPr>
          <p:cNvPr id="8" name="textruta 7">
            <a:extLst>
              <a:ext uri="{FF2B5EF4-FFF2-40B4-BE49-F238E27FC236}">
                <a16:creationId xmlns:a16="http://schemas.microsoft.com/office/drawing/2014/main" id="{B03336D2-3F78-CC43-C896-F447953209A9}"/>
              </a:ext>
            </a:extLst>
          </p:cNvPr>
          <p:cNvSpPr txBox="1"/>
          <p:nvPr/>
        </p:nvSpPr>
        <p:spPr>
          <a:xfrm>
            <a:off x="981948" y="3952588"/>
            <a:ext cx="7180102" cy="584775"/>
          </a:xfrm>
          <a:prstGeom prst="rect">
            <a:avLst/>
          </a:prstGeom>
          <a:noFill/>
        </p:spPr>
        <p:txBody>
          <a:bodyPr wrap="square" rtlCol="0">
            <a:spAutoFit/>
          </a:bodyPr>
          <a:lstStyle/>
          <a:p>
            <a:pPr algn="ctr"/>
            <a:r>
              <a:rPr lang="sv-SE" sz="3200" b="1" dirty="0">
                <a:solidFill>
                  <a:schemeClr val="bg1"/>
                </a:solidFill>
                <a:latin typeface="Aptos" panose="020B0004020202020204" pitchFamily="34" charset="0"/>
              </a:rPr>
              <a:t>Tillsammans gör vi större skillnad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7A556DD-DD85-6FF5-CBBC-39626CD36BF2}"/>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5EF776AA-ED8A-C835-40B1-DE53DD238199}"/>
              </a:ext>
            </a:extLst>
          </p:cNvPr>
          <p:cNvPicPr>
            <a:picLocks noChangeAspect="1"/>
          </p:cNvPicPr>
          <p:nvPr/>
        </p:nvPicPr>
        <p:blipFill>
          <a:blip r:embed="rId3"/>
          <a:srcRect t="37392" b="43455"/>
          <a:stretch>
            <a:fillRect/>
          </a:stretch>
        </p:blipFill>
        <p:spPr>
          <a:xfrm>
            <a:off x="111513" y="854117"/>
            <a:ext cx="5999356" cy="646331"/>
          </a:xfrm>
          <a:prstGeom prst="rect">
            <a:avLst/>
          </a:prstGeom>
        </p:spPr>
      </p:pic>
      <p:sp>
        <p:nvSpPr>
          <p:cNvPr id="4" name="textruta 3">
            <a:extLst>
              <a:ext uri="{FF2B5EF4-FFF2-40B4-BE49-F238E27FC236}">
                <a16:creationId xmlns:a16="http://schemas.microsoft.com/office/drawing/2014/main" id="{58EB2095-142B-81CC-2560-A5F057D0567E}"/>
              </a:ext>
            </a:extLst>
          </p:cNvPr>
          <p:cNvSpPr txBox="1"/>
          <p:nvPr/>
        </p:nvSpPr>
        <p:spPr>
          <a:xfrm>
            <a:off x="756834" y="1585009"/>
            <a:ext cx="5999356" cy="2677656"/>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Högläser under veckorna xx-xx</a:t>
            </a:r>
          </a:p>
          <a:p>
            <a:pPr marL="285750" indent="-285750">
              <a:buFont typeface="Arial" panose="020B0604020202020204" pitchFamily="34" charset="0"/>
              <a:buChar char="•"/>
            </a:pPr>
            <a:r>
              <a:rPr lang="sv-SE" dirty="0">
                <a:latin typeface="Aptos" panose="020B0004020202020204" pitchFamily="34" charset="0"/>
              </a:rPr>
              <a:t>Arbetar xx h om dagen </a:t>
            </a:r>
          </a:p>
          <a:p>
            <a:pPr marL="285750" indent="-285750">
              <a:buFont typeface="Arial" panose="020B0604020202020204" pitchFamily="34" charset="0"/>
              <a:buChar char="•"/>
            </a:pPr>
            <a:r>
              <a:rPr lang="sv-SE" dirty="0">
                <a:latin typeface="Aptos" panose="020B0004020202020204" pitchFamily="34" charset="0"/>
              </a:rPr>
              <a:t>Utbildning för feriepraktikanterna 16 juni </a:t>
            </a:r>
            <a:br>
              <a:rPr lang="sv-SE" dirty="0">
                <a:latin typeface="Aptos" panose="020B0004020202020204" pitchFamily="34" charset="0"/>
              </a:rPr>
            </a:br>
            <a:r>
              <a:rPr lang="sv-SE" dirty="0">
                <a:latin typeface="Aptos" panose="020B0004020202020204" pitchFamily="34" charset="0"/>
              </a:rPr>
              <a:t>- om att vara en läsande förebild </a:t>
            </a:r>
            <a:br>
              <a:rPr lang="sv-SE" dirty="0">
                <a:latin typeface="Aptos" panose="020B0004020202020204" pitchFamily="34" charset="0"/>
              </a:rPr>
            </a:br>
            <a:r>
              <a:rPr lang="sv-SE" dirty="0">
                <a:latin typeface="Aptos" panose="020B0004020202020204" pitchFamily="34" charset="0"/>
              </a:rPr>
              <a:t>- om högläsningens betydelse </a:t>
            </a:r>
            <a:br>
              <a:rPr lang="sv-SE" dirty="0">
                <a:latin typeface="Aptos" panose="020B0004020202020204" pitchFamily="34" charset="0"/>
              </a:rPr>
            </a:br>
            <a:r>
              <a:rPr lang="sv-SE" dirty="0">
                <a:latin typeface="Aptos" panose="020B0004020202020204" pitchFamily="34" charset="0"/>
              </a:rPr>
              <a:t>- rörelseaktiviteter </a:t>
            </a:r>
            <a:br>
              <a:rPr lang="sv-SE" dirty="0">
                <a:latin typeface="Aptos" panose="020B0004020202020204" pitchFamily="34" charset="0"/>
              </a:rPr>
            </a:br>
            <a:r>
              <a:rPr lang="sv-SE" dirty="0">
                <a:latin typeface="Aptos" panose="020B0004020202020204" pitchFamily="34" charset="0"/>
              </a:rPr>
              <a:t>- så här kan man göra när man högläser </a:t>
            </a:r>
            <a:br>
              <a:rPr lang="sv-SE" dirty="0">
                <a:latin typeface="Aptos" panose="020B0004020202020204" pitchFamily="34" charset="0"/>
              </a:rPr>
            </a:br>
            <a:r>
              <a:rPr lang="sv-SE" dirty="0">
                <a:latin typeface="Aptos" panose="020B0004020202020204" pitchFamily="34" charset="0"/>
              </a:rPr>
              <a:t>- före, under och efter högläsning … </a:t>
            </a:r>
            <a:br>
              <a:rPr lang="sv-SE" dirty="0">
                <a:latin typeface="Aptos" panose="020B0004020202020204" pitchFamily="34" charset="0"/>
              </a:rPr>
            </a:br>
            <a:r>
              <a:rPr lang="sv-SE" dirty="0">
                <a:latin typeface="Aptos" panose="020B0004020202020204" pitchFamily="34" charset="0"/>
              </a:rPr>
              <a:t>- bekanta sig med böckerna</a:t>
            </a:r>
          </a:p>
          <a:p>
            <a:pPr marL="285750" indent="-285750">
              <a:buFont typeface="Arial" panose="020B0604020202020204" pitchFamily="34" charset="0"/>
              <a:buChar char="•"/>
            </a:pPr>
            <a:r>
              <a:rPr lang="sv-SE" dirty="0">
                <a:latin typeface="Aptos" panose="020B0004020202020204" pitchFamily="34" charset="0"/>
              </a:rPr>
              <a:t>En feriepraktikant berättar: </a:t>
            </a:r>
            <a:r>
              <a:rPr lang="sv-SE" dirty="0">
                <a:latin typeface="Aptos" panose="020B0004020202020204" pitchFamily="34" charset="0"/>
                <a:hlinkClick r:id="rId4"/>
              </a:rPr>
              <a:t>https://youtu.be/43X5ZcUc5PE</a:t>
            </a:r>
            <a:endParaRPr lang="sv-SE" dirty="0">
              <a:latin typeface="Aptos" panose="020B0004020202020204" pitchFamily="34" charset="0"/>
            </a:endParaRPr>
          </a:p>
          <a:p>
            <a:pPr marL="285750" indent="-285750">
              <a:buFont typeface="Arial" panose="020B0604020202020204" pitchFamily="34" charset="0"/>
              <a:buChar char="•"/>
            </a:pPr>
            <a:r>
              <a:rPr lang="sv-SE" dirty="0">
                <a:latin typeface="Aptos" panose="020B0004020202020204" pitchFamily="34" charset="0"/>
              </a:rPr>
              <a:t>Sista dagen är xx. Då lämnas alla utlånade böcker åter till biblioteket. </a:t>
            </a:r>
          </a:p>
          <a:p>
            <a:pPr marL="285750" indent="-285750">
              <a:buFont typeface="Arial" panose="020B0604020202020204" pitchFamily="34" charset="0"/>
              <a:buChar char="•"/>
            </a:pPr>
            <a:r>
              <a:rPr lang="sv-SE" dirty="0">
                <a:latin typeface="Aptos" panose="020B0004020202020204" pitchFamily="34" charset="0"/>
              </a:rPr>
              <a:t>Feriepraktikanterna fyller sedan i en utvärderingsenkät. </a:t>
            </a:r>
          </a:p>
        </p:txBody>
      </p:sp>
      <p:sp>
        <p:nvSpPr>
          <p:cNvPr id="5" name="textruta 4">
            <a:extLst>
              <a:ext uri="{FF2B5EF4-FFF2-40B4-BE49-F238E27FC236}">
                <a16:creationId xmlns:a16="http://schemas.microsoft.com/office/drawing/2014/main" id="{72F7F280-8E22-11D6-3B76-E4F286B7F74F}"/>
              </a:ext>
            </a:extLst>
          </p:cNvPr>
          <p:cNvSpPr txBox="1"/>
          <p:nvPr/>
        </p:nvSpPr>
        <p:spPr>
          <a:xfrm>
            <a:off x="832430" y="526303"/>
            <a:ext cx="5060369" cy="646331"/>
          </a:xfrm>
          <a:prstGeom prst="rect">
            <a:avLst/>
          </a:prstGeom>
          <a:noFill/>
        </p:spPr>
        <p:txBody>
          <a:bodyPr wrap="square" rtlCol="0">
            <a:spAutoFit/>
          </a:bodyPr>
          <a:lstStyle/>
          <a:p>
            <a:r>
              <a:rPr lang="sv-SE" sz="3600" b="1" dirty="0">
                <a:latin typeface="Aptos" panose="020B0004020202020204" pitchFamily="34" charset="0"/>
              </a:rPr>
              <a:t>Om feriepraktikanterna</a:t>
            </a:r>
          </a:p>
        </p:txBody>
      </p:sp>
    </p:spTree>
    <p:extLst>
      <p:ext uri="{BB962C8B-B14F-4D97-AF65-F5344CB8AC3E}">
        <p14:creationId xmlns:p14="http://schemas.microsoft.com/office/powerpoint/2010/main" val="133536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8F02CFA-3728-D4E2-E4E4-7CFAAFE36174}"/>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4723343D-83E8-F8FE-C500-5558BD08F3EE}"/>
              </a:ext>
            </a:extLst>
          </p:cNvPr>
          <p:cNvPicPr>
            <a:picLocks noChangeAspect="1"/>
          </p:cNvPicPr>
          <p:nvPr/>
        </p:nvPicPr>
        <p:blipFill>
          <a:blip r:embed="rId3"/>
          <a:srcRect t="37392" b="43455"/>
          <a:stretch>
            <a:fillRect/>
          </a:stretch>
        </p:blipFill>
        <p:spPr>
          <a:xfrm>
            <a:off x="111513" y="854117"/>
            <a:ext cx="5999356" cy="646331"/>
          </a:xfrm>
          <a:prstGeom prst="rect">
            <a:avLst/>
          </a:prstGeom>
        </p:spPr>
      </p:pic>
      <p:sp>
        <p:nvSpPr>
          <p:cNvPr id="4" name="textruta 3">
            <a:extLst>
              <a:ext uri="{FF2B5EF4-FFF2-40B4-BE49-F238E27FC236}">
                <a16:creationId xmlns:a16="http://schemas.microsoft.com/office/drawing/2014/main" id="{5C8F662B-8FF8-106D-BB6A-DB1F77A95140}"/>
              </a:ext>
            </a:extLst>
          </p:cNvPr>
          <p:cNvSpPr txBox="1"/>
          <p:nvPr/>
        </p:nvSpPr>
        <p:spPr>
          <a:xfrm>
            <a:off x="756834" y="1585009"/>
            <a:ext cx="3525606" cy="2462213"/>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Den första dagen är extra viktig för feriepraktikanterna för att känna sig välkommen. Vem tar emot? </a:t>
            </a:r>
          </a:p>
          <a:p>
            <a:pPr marL="285750" indent="-285750">
              <a:buFont typeface="Arial" panose="020B0604020202020204" pitchFamily="34" charset="0"/>
              <a:buChar char="•"/>
            </a:pPr>
            <a:r>
              <a:rPr lang="sv-SE" dirty="0">
                <a:latin typeface="Aptos" panose="020B0004020202020204" pitchFamily="34" charset="0"/>
              </a:rPr>
              <a:t>Gå igenom praktiska rutiner på skolan, raster, lunch, telefonnummer o.s.v. </a:t>
            </a:r>
          </a:p>
          <a:p>
            <a:pPr marL="285750" indent="-285750">
              <a:buFont typeface="Arial" panose="020B0604020202020204" pitchFamily="34" charset="0"/>
              <a:buChar char="•"/>
            </a:pPr>
            <a:r>
              <a:rPr lang="sv-SE" dirty="0">
                <a:latin typeface="Aptos" panose="020B0004020202020204" pitchFamily="34" charset="0"/>
              </a:rPr>
              <a:t>Finns framarbetade rutiner för högläsningen i olika sammanhang? Olika läsgrupper? Hur blir det vid utflykter? etc. </a:t>
            </a:r>
          </a:p>
          <a:p>
            <a:pPr marL="285750" indent="-285750">
              <a:buFont typeface="Arial" panose="020B0604020202020204" pitchFamily="34" charset="0"/>
              <a:buChar char="•"/>
            </a:pPr>
            <a:r>
              <a:rPr lang="sv-SE" dirty="0">
                <a:latin typeface="Aptos" panose="020B0004020202020204" pitchFamily="34" charset="0"/>
              </a:rPr>
              <a:t>Hur ser veckan ut? Eventuella utflykter och arrangemang.</a:t>
            </a:r>
          </a:p>
        </p:txBody>
      </p:sp>
      <p:sp>
        <p:nvSpPr>
          <p:cNvPr id="5" name="textruta 4">
            <a:extLst>
              <a:ext uri="{FF2B5EF4-FFF2-40B4-BE49-F238E27FC236}">
                <a16:creationId xmlns:a16="http://schemas.microsoft.com/office/drawing/2014/main" id="{DE41B9C2-0AB9-B61E-AEA4-51876498519F}"/>
              </a:ext>
            </a:extLst>
          </p:cNvPr>
          <p:cNvSpPr txBox="1"/>
          <p:nvPr/>
        </p:nvSpPr>
        <p:spPr>
          <a:xfrm>
            <a:off x="832431" y="526303"/>
            <a:ext cx="4847152" cy="646331"/>
          </a:xfrm>
          <a:prstGeom prst="rect">
            <a:avLst/>
          </a:prstGeom>
          <a:noFill/>
        </p:spPr>
        <p:txBody>
          <a:bodyPr wrap="square" rtlCol="0">
            <a:spAutoFit/>
          </a:bodyPr>
          <a:lstStyle/>
          <a:p>
            <a:r>
              <a:rPr lang="sv-SE" sz="3600" b="1" dirty="0">
                <a:latin typeface="Aptos" panose="020B0004020202020204" pitchFamily="34" charset="0"/>
              </a:rPr>
              <a:t>Att tänka på</a:t>
            </a:r>
          </a:p>
        </p:txBody>
      </p:sp>
      <p:sp>
        <p:nvSpPr>
          <p:cNvPr id="2" name="textruta 1">
            <a:extLst>
              <a:ext uri="{FF2B5EF4-FFF2-40B4-BE49-F238E27FC236}">
                <a16:creationId xmlns:a16="http://schemas.microsoft.com/office/drawing/2014/main" id="{D4066EBA-844E-96CB-A925-43DD728ED279}"/>
              </a:ext>
            </a:extLst>
          </p:cNvPr>
          <p:cNvSpPr txBox="1"/>
          <p:nvPr/>
        </p:nvSpPr>
        <p:spPr>
          <a:xfrm>
            <a:off x="4572000" y="1522616"/>
            <a:ext cx="3525606" cy="2677656"/>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Vad förväntas av feriepraktikanten från skolan? </a:t>
            </a:r>
          </a:p>
          <a:p>
            <a:pPr marL="285750" indent="-285750">
              <a:buFont typeface="Arial" panose="020B0604020202020204" pitchFamily="34" charset="0"/>
              <a:buChar char="•"/>
            </a:pPr>
            <a:r>
              <a:rPr lang="sv-SE" dirty="0">
                <a:latin typeface="Aptos" panose="020B0004020202020204" pitchFamily="34" charset="0"/>
              </a:rPr>
              <a:t>Vikten av att vara en god ung vuxen och förebild. </a:t>
            </a:r>
          </a:p>
          <a:p>
            <a:pPr marL="285750" indent="-285750">
              <a:buFont typeface="Arial" panose="020B0604020202020204" pitchFamily="34" charset="0"/>
              <a:buChar char="•"/>
            </a:pPr>
            <a:r>
              <a:rPr lang="sv-SE" dirty="0">
                <a:latin typeface="Aptos" panose="020B0004020202020204" pitchFamily="34" charset="0"/>
              </a:rPr>
              <a:t>Uppdraget som LÄSA ÄGER-praktikant, låt praktikanten berätta. </a:t>
            </a:r>
          </a:p>
          <a:p>
            <a:pPr marL="285750" indent="-285750">
              <a:buFont typeface="Arial" panose="020B0604020202020204" pitchFamily="34" charset="0"/>
              <a:buChar char="•"/>
            </a:pPr>
            <a:r>
              <a:rPr lang="sv-SE" dirty="0">
                <a:latin typeface="Aptos" panose="020B0004020202020204" pitchFamily="34" charset="0"/>
              </a:rPr>
              <a:t>Uppmuntra ungdomarna att vara öppna med funderingar och frågor, praktikanten är en viktig del av arbetslaget. </a:t>
            </a:r>
          </a:p>
          <a:p>
            <a:pPr marL="285750" indent="-285750">
              <a:buFont typeface="Arial" panose="020B0604020202020204" pitchFamily="34" charset="0"/>
              <a:buChar char="•"/>
            </a:pPr>
            <a:r>
              <a:rPr lang="sv-SE" dirty="0">
                <a:latin typeface="Aptos" panose="020B0004020202020204" pitchFamily="34" charset="0"/>
              </a:rPr>
              <a:t>Vikten av att praktikanterna tar egna initiativ</a:t>
            </a:r>
          </a:p>
        </p:txBody>
      </p:sp>
    </p:spTree>
    <p:extLst>
      <p:ext uri="{BB962C8B-B14F-4D97-AF65-F5344CB8AC3E}">
        <p14:creationId xmlns:p14="http://schemas.microsoft.com/office/powerpoint/2010/main" val="37903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3">
          <a:extLst>
            <a:ext uri="{FF2B5EF4-FFF2-40B4-BE49-F238E27FC236}">
              <a16:creationId xmlns:a16="http://schemas.microsoft.com/office/drawing/2014/main" id="{97605DDC-5EB3-DA06-ACDB-D64365F0AA90}"/>
            </a:ext>
          </a:extLst>
        </p:cNvPr>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D09158D8-10AB-A600-6491-750CECCF1C3E}"/>
              </a:ext>
            </a:extLst>
          </p:cNvPr>
          <p:cNvSpPr/>
          <p:nvPr/>
        </p:nvSpPr>
        <p:spPr>
          <a:xfrm>
            <a:off x="534276"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2" name="textruta 1">
            <a:extLst>
              <a:ext uri="{FF2B5EF4-FFF2-40B4-BE49-F238E27FC236}">
                <a16:creationId xmlns:a16="http://schemas.microsoft.com/office/drawing/2014/main" id="{C72180EB-5073-501B-CC57-161C688B1110}"/>
              </a:ext>
            </a:extLst>
          </p:cNvPr>
          <p:cNvSpPr txBox="1"/>
          <p:nvPr/>
        </p:nvSpPr>
        <p:spPr>
          <a:xfrm>
            <a:off x="506568" y="435867"/>
            <a:ext cx="4847152"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Hur många, och var?</a:t>
            </a:r>
          </a:p>
        </p:txBody>
      </p:sp>
      <p:sp>
        <p:nvSpPr>
          <p:cNvPr id="8" name="Rektangel med rundade hörn 7">
            <a:extLst>
              <a:ext uri="{FF2B5EF4-FFF2-40B4-BE49-F238E27FC236}">
                <a16:creationId xmlns:a16="http://schemas.microsoft.com/office/drawing/2014/main" id="{1EAA5F4F-6F94-E981-C305-F97DF44C18A7}"/>
              </a:ext>
            </a:extLst>
          </p:cNvPr>
          <p:cNvSpPr/>
          <p:nvPr/>
        </p:nvSpPr>
        <p:spPr>
          <a:xfrm>
            <a:off x="3299863"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0" name="Rektangel med rundade hörn 9">
            <a:extLst>
              <a:ext uri="{FF2B5EF4-FFF2-40B4-BE49-F238E27FC236}">
                <a16:creationId xmlns:a16="http://schemas.microsoft.com/office/drawing/2014/main" id="{E3EA00CB-F67E-EF37-EC16-D9C61CF8EC63}"/>
              </a:ext>
            </a:extLst>
          </p:cNvPr>
          <p:cNvSpPr/>
          <p:nvPr/>
        </p:nvSpPr>
        <p:spPr>
          <a:xfrm>
            <a:off x="3299863"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1" name="Rektangel med rundade hörn 10">
            <a:extLst>
              <a:ext uri="{FF2B5EF4-FFF2-40B4-BE49-F238E27FC236}">
                <a16:creationId xmlns:a16="http://schemas.microsoft.com/office/drawing/2014/main" id="{E6B60388-2A8D-411A-35ED-D3A3BCB6D297}"/>
              </a:ext>
            </a:extLst>
          </p:cNvPr>
          <p:cNvSpPr/>
          <p:nvPr/>
        </p:nvSpPr>
        <p:spPr>
          <a:xfrm>
            <a:off x="534276"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2" name="Rektangel med rundade hörn 11">
            <a:extLst>
              <a:ext uri="{FF2B5EF4-FFF2-40B4-BE49-F238E27FC236}">
                <a16:creationId xmlns:a16="http://schemas.microsoft.com/office/drawing/2014/main" id="{B90C7498-AE4D-382D-B21D-CFA520AAEA71}"/>
              </a:ext>
            </a:extLst>
          </p:cNvPr>
          <p:cNvSpPr/>
          <p:nvPr/>
        </p:nvSpPr>
        <p:spPr>
          <a:xfrm>
            <a:off x="6065449"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4" name="Rektangel med rundade hörn 13">
            <a:extLst>
              <a:ext uri="{FF2B5EF4-FFF2-40B4-BE49-F238E27FC236}">
                <a16:creationId xmlns:a16="http://schemas.microsoft.com/office/drawing/2014/main" id="{43EF2BD0-9DF4-ABBF-DE39-3B46546B537A}"/>
              </a:ext>
            </a:extLst>
          </p:cNvPr>
          <p:cNvSpPr/>
          <p:nvPr/>
        </p:nvSpPr>
        <p:spPr>
          <a:xfrm>
            <a:off x="6065450"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pic>
        <p:nvPicPr>
          <p:cNvPr id="5" name="Bildobjekt 4" descr="En bild som visar mörker, natt&#10;&#10;AI-genererat innehåll kan vara felaktigt.">
            <a:extLst>
              <a:ext uri="{FF2B5EF4-FFF2-40B4-BE49-F238E27FC236}">
                <a16:creationId xmlns:a16="http://schemas.microsoft.com/office/drawing/2014/main" id="{E653E5E2-9DF3-04C0-BD4D-E167E8D01B2B}"/>
              </a:ext>
            </a:extLst>
          </p:cNvPr>
          <p:cNvPicPr>
            <a:picLocks noChangeAspect="1"/>
          </p:cNvPicPr>
          <p:nvPr/>
        </p:nvPicPr>
        <p:blipFill>
          <a:blip r:embed="rId3"/>
          <a:stretch>
            <a:fillRect/>
          </a:stretch>
        </p:blipFill>
        <p:spPr>
          <a:xfrm>
            <a:off x="4586990" y="2428407"/>
            <a:ext cx="7572114" cy="4259314"/>
          </a:xfrm>
          <a:prstGeom prst="rect">
            <a:avLst/>
          </a:prstGeom>
        </p:spPr>
      </p:pic>
    </p:spTree>
    <p:extLst>
      <p:ext uri="{BB962C8B-B14F-4D97-AF65-F5344CB8AC3E}">
        <p14:creationId xmlns:p14="http://schemas.microsoft.com/office/powerpoint/2010/main" val="261326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Bildobjekt 2" descr="En bild som visar mask, natt&#10;&#10;AI-genererat innehåll kan vara felaktigt.">
            <a:extLst>
              <a:ext uri="{FF2B5EF4-FFF2-40B4-BE49-F238E27FC236}">
                <a16:creationId xmlns:a16="http://schemas.microsoft.com/office/drawing/2014/main" id="{69995D9B-89B6-A9E4-B552-A9289C2FF00C}"/>
              </a:ext>
            </a:extLst>
          </p:cNvPr>
          <p:cNvPicPr>
            <a:picLocks noChangeAspect="1"/>
          </p:cNvPicPr>
          <p:nvPr/>
        </p:nvPicPr>
        <p:blipFill>
          <a:blip r:embed="rId2"/>
          <a:stretch>
            <a:fillRect/>
          </a:stretch>
        </p:blipFill>
        <p:spPr>
          <a:xfrm>
            <a:off x="-3522345" y="2132455"/>
            <a:ext cx="9983449" cy="5615690"/>
          </a:xfrm>
          <a:prstGeom prst="rect">
            <a:avLst/>
          </a:prstGeom>
        </p:spPr>
      </p:pic>
      <p:sp>
        <p:nvSpPr>
          <p:cNvPr id="5" name="Rubrik 4">
            <a:extLst>
              <a:ext uri="{FF2B5EF4-FFF2-40B4-BE49-F238E27FC236}">
                <a16:creationId xmlns:a16="http://schemas.microsoft.com/office/drawing/2014/main" id="{00466F84-4C08-3670-EE90-BE71E79A0153}"/>
              </a:ext>
            </a:extLst>
          </p:cNvPr>
          <p:cNvSpPr>
            <a:spLocks noGrp="1"/>
          </p:cNvSpPr>
          <p:nvPr>
            <p:ph type="title"/>
          </p:nvPr>
        </p:nvSpPr>
        <p:spPr>
          <a:xfrm>
            <a:off x="1388100" y="526350"/>
            <a:ext cx="6367800" cy="4090800"/>
          </a:xfrm>
        </p:spPr>
        <p:txBody>
          <a:bodyPr/>
          <a:lstStyle/>
          <a:p>
            <a:pPr algn="ctr"/>
            <a:r>
              <a:rPr lang="sv-SE" b="1" dirty="0">
                <a:solidFill>
                  <a:schemeClr val="bg1"/>
                </a:solidFill>
                <a:latin typeface="Aptos" panose="020B0004020202020204" pitchFamily="34" charset="0"/>
              </a:rPr>
              <a:t>Frågor?</a:t>
            </a:r>
          </a:p>
        </p:txBody>
      </p:sp>
    </p:spTree>
    <p:extLst>
      <p:ext uri="{BB962C8B-B14F-4D97-AF65-F5344CB8AC3E}">
        <p14:creationId xmlns:p14="http://schemas.microsoft.com/office/powerpoint/2010/main" val="34561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A6D01-EA0F-1849-E4BD-D366E4943542}"/>
              </a:ext>
            </a:extLst>
          </p:cNvPr>
          <p:cNvSpPr>
            <a:spLocks noGrp="1"/>
          </p:cNvSpPr>
          <p:nvPr>
            <p:ph type="title"/>
          </p:nvPr>
        </p:nvSpPr>
        <p:spPr>
          <a:xfrm>
            <a:off x="2848573" y="526350"/>
            <a:ext cx="5244549" cy="4090800"/>
          </a:xfrm>
        </p:spPr>
        <p:txBody>
          <a:bodyPr>
            <a:noAutofit/>
          </a:bodyPr>
          <a:lstStyle/>
          <a:p>
            <a:r>
              <a:rPr lang="sv-SE" sz="1600" b="1" dirty="0">
                <a:latin typeface="Aptos" panose="020B0004020202020204" pitchFamily="34" charset="0"/>
              </a:rPr>
              <a:t>Bonniers Familjestiftelse </a:t>
            </a:r>
            <a:r>
              <a:rPr lang="sv-SE" sz="1600" dirty="0">
                <a:latin typeface="Aptos" panose="020B0004020202020204" pitchFamily="34" charset="0"/>
              </a:rPr>
              <a:t>verkar för att stärka kommande generationers möjlighet att utveckla och delta i det demokratiska samtalet, och möjliggör utvecklingen av Läsa äger.</a:t>
            </a:r>
            <a:br>
              <a:rPr lang="sv-SE" sz="1600" dirty="0">
                <a:latin typeface="Aptos" panose="020B0004020202020204" pitchFamily="34" charset="0"/>
              </a:rPr>
            </a:br>
            <a:br>
              <a:rPr lang="sv-SE" sz="1600" dirty="0">
                <a:latin typeface="Aptos" panose="020B0004020202020204" pitchFamily="34" charset="0"/>
              </a:rPr>
            </a:br>
            <a:r>
              <a:rPr lang="sv-SE" sz="1600" dirty="0">
                <a:latin typeface="Aptos" panose="020B0004020202020204" pitchFamily="34" charset="0"/>
              </a:rPr>
              <a:t>Kontakta oss:</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Anneli </a:t>
            </a:r>
            <a:r>
              <a:rPr lang="sv-SE" sz="1600" b="1" dirty="0" err="1">
                <a:latin typeface="Aptos" panose="020B0004020202020204" pitchFamily="34" charset="0"/>
              </a:rPr>
              <a:t>Glamsare</a:t>
            </a:r>
            <a:r>
              <a:rPr lang="sv-SE" sz="1600" b="1" dirty="0">
                <a:latin typeface="Aptos" panose="020B0004020202020204" pitchFamily="34" charset="0"/>
              </a:rPr>
              <a:t>, </a:t>
            </a:r>
            <a:r>
              <a:rPr lang="sv-SE" sz="1600" dirty="0">
                <a:latin typeface="Aptos" panose="020B0004020202020204" pitchFamily="34" charset="0"/>
              </a:rPr>
              <a:t>Initiativtagare Läsa äger</a:t>
            </a:r>
            <a:br>
              <a:rPr lang="sv-SE" sz="1600" dirty="0">
                <a:latin typeface="Aptos" panose="020B0004020202020204" pitchFamily="34" charset="0"/>
              </a:rPr>
            </a:br>
            <a:r>
              <a:rPr lang="sv-SE" sz="1600" dirty="0">
                <a:latin typeface="Aptos" panose="020B0004020202020204" pitchFamily="34" charset="0"/>
                <a:hlinkClick r:id="rId2"/>
              </a:rPr>
              <a:t>anneli@bonniersfamiljestiftelse.se</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Lovisa Fhager Logothetis, </a:t>
            </a:r>
            <a:r>
              <a:rPr lang="sv-SE" sz="1600" dirty="0">
                <a:latin typeface="Aptos" panose="020B0004020202020204" pitchFamily="34" charset="0"/>
              </a:rPr>
              <a:t>Generalsekreterare </a:t>
            </a:r>
            <a:br>
              <a:rPr lang="sv-SE" sz="1600" dirty="0">
                <a:latin typeface="Aptos" panose="020B0004020202020204" pitchFamily="34" charset="0"/>
              </a:rPr>
            </a:br>
            <a:r>
              <a:rPr lang="sv-SE" sz="1600" dirty="0">
                <a:latin typeface="Aptos" panose="020B0004020202020204" pitchFamily="34" charset="0"/>
                <a:hlinkClick r:id="rId3"/>
              </a:rPr>
              <a:t>lovisa@bonniersfamiljestiftelse.se</a:t>
            </a:r>
            <a:r>
              <a:rPr lang="sv-SE" sz="1600" dirty="0">
                <a:latin typeface="Aptos" panose="020B0004020202020204" pitchFamily="34" charset="0"/>
              </a:rPr>
              <a:t> </a:t>
            </a:r>
          </a:p>
        </p:txBody>
      </p:sp>
      <p:pic>
        <p:nvPicPr>
          <p:cNvPr id="4" name="Bildobjekt 3" descr="En bild som visar svart, mörker&#10;&#10;Automatiskt genererad beskrivning">
            <a:extLst>
              <a:ext uri="{FF2B5EF4-FFF2-40B4-BE49-F238E27FC236}">
                <a16:creationId xmlns:a16="http://schemas.microsoft.com/office/drawing/2014/main" id="{8BBF2BAF-F886-B474-0692-B9CCFE7A3964}"/>
              </a:ext>
            </a:extLst>
          </p:cNvPr>
          <p:cNvPicPr>
            <a:picLocks noChangeAspect="1"/>
          </p:cNvPicPr>
          <p:nvPr/>
        </p:nvPicPr>
        <p:blipFill>
          <a:blip r:embed="rId4"/>
          <a:stretch>
            <a:fillRect/>
          </a:stretch>
        </p:blipFill>
        <p:spPr>
          <a:xfrm>
            <a:off x="529591" y="1628554"/>
            <a:ext cx="1969769" cy="1886392"/>
          </a:xfrm>
          <a:prstGeom prst="rect">
            <a:avLst/>
          </a:prstGeom>
        </p:spPr>
      </p:pic>
    </p:spTree>
    <p:extLst>
      <p:ext uri="{BB962C8B-B14F-4D97-AF65-F5344CB8AC3E}">
        <p14:creationId xmlns:p14="http://schemas.microsoft.com/office/powerpoint/2010/main" val="18564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60"/>
        <p:cNvGrpSpPr/>
        <p:nvPr/>
      </p:nvGrpSpPr>
      <p:grpSpPr>
        <a:xfrm>
          <a:off x="0" y="0"/>
          <a:ext cx="0" cy="0"/>
          <a:chOff x="0" y="0"/>
          <a:chExt cx="0" cy="0"/>
        </a:xfrm>
      </p:grpSpPr>
      <p:sp>
        <p:nvSpPr>
          <p:cNvPr id="6" name="Rubrik 1">
            <a:extLst>
              <a:ext uri="{FF2B5EF4-FFF2-40B4-BE49-F238E27FC236}">
                <a16:creationId xmlns:a16="http://schemas.microsoft.com/office/drawing/2014/main" id="{00B75E43-2988-ED31-DAEB-ECFC65170550}"/>
              </a:ext>
            </a:extLst>
          </p:cNvPr>
          <p:cNvSpPr txBox="1">
            <a:spLocks/>
          </p:cNvSpPr>
          <p:nvPr/>
        </p:nvSpPr>
        <p:spPr>
          <a:xfrm>
            <a:off x="333577" y="644979"/>
            <a:ext cx="3238239" cy="568007"/>
          </a:xfrm>
          <a:prstGeom prst="rect">
            <a:avLst/>
          </a:prstGeom>
        </p:spPr>
        <p:txBody>
          <a:bodyPr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2600" b="1" dirty="0">
                <a:solidFill>
                  <a:schemeClr val="bg1"/>
                </a:solidFill>
                <a:latin typeface="Aptos" panose="020B0004020202020204" pitchFamily="34" charset="0"/>
              </a:rPr>
              <a:t>AGENDA</a:t>
            </a:r>
          </a:p>
        </p:txBody>
      </p:sp>
      <p:sp>
        <p:nvSpPr>
          <p:cNvPr id="7" name="Platshållare för innehåll 2">
            <a:extLst>
              <a:ext uri="{FF2B5EF4-FFF2-40B4-BE49-F238E27FC236}">
                <a16:creationId xmlns:a16="http://schemas.microsoft.com/office/drawing/2014/main" id="{AD88F27A-1531-708B-9FB8-3493952BB0AF}"/>
              </a:ext>
            </a:extLst>
          </p:cNvPr>
          <p:cNvSpPr txBox="1">
            <a:spLocks/>
          </p:cNvSpPr>
          <p:nvPr/>
        </p:nvSpPr>
        <p:spPr>
          <a:xfrm>
            <a:off x="223938" y="1300329"/>
            <a:ext cx="3132579" cy="393867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sv-SE" dirty="0">
                <a:solidFill>
                  <a:schemeClr val="bg1"/>
                </a:solidFill>
                <a:latin typeface="Aptos" panose="020B0004020202020204" pitchFamily="34" charset="0"/>
              </a:rPr>
              <a:t>Det här är ett förslag på hur ni kan lägga upp er första träff med handledare, rektorer, bibliotekarier eller andra som arbetar med Läsa äger under sommaren.</a:t>
            </a:r>
          </a:p>
          <a:p>
            <a:pPr marL="114300"/>
            <a:endParaRPr lang="sv-SE" dirty="0">
              <a:solidFill>
                <a:schemeClr val="bg1"/>
              </a:solidFill>
              <a:latin typeface="Aptos" panose="020B0004020202020204" pitchFamily="34" charset="0"/>
            </a:endParaRPr>
          </a:p>
          <a:p>
            <a:pPr marL="114300"/>
            <a:r>
              <a:rPr lang="sv-SE" dirty="0">
                <a:solidFill>
                  <a:schemeClr val="bg1"/>
                </a:solidFill>
                <a:latin typeface="Aptos" panose="020B0004020202020204" pitchFamily="34" charset="0"/>
              </a:rPr>
              <a:t>Använd den här </a:t>
            </a:r>
            <a:r>
              <a:rPr lang="sv-SE" dirty="0" err="1">
                <a:solidFill>
                  <a:schemeClr val="bg1"/>
                </a:solidFill>
                <a:latin typeface="Aptos" panose="020B0004020202020204" pitchFamily="34" charset="0"/>
              </a:rPr>
              <a:t>ppt:n</a:t>
            </a:r>
            <a:r>
              <a:rPr lang="sv-SE" dirty="0">
                <a:solidFill>
                  <a:schemeClr val="bg1"/>
                </a:solidFill>
                <a:latin typeface="Aptos" panose="020B0004020202020204" pitchFamily="34" charset="0"/>
              </a:rPr>
              <a:t> som en grund och anpassa sedan till er verksamhet.</a:t>
            </a:r>
          </a:p>
          <a:p>
            <a:pPr marL="114300"/>
            <a:endParaRPr lang="sv-SE" dirty="0">
              <a:solidFill>
                <a:schemeClr val="bg1"/>
              </a:solidFill>
              <a:latin typeface="Aptos" panose="020B0004020202020204" pitchFamily="34" charset="0"/>
            </a:endParaRPr>
          </a:p>
          <a:p>
            <a:pPr marL="114300"/>
            <a:r>
              <a:rPr lang="sv-SE" dirty="0">
                <a:solidFill>
                  <a:schemeClr val="bg1"/>
                </a:solidFill>
                <a:latin typeface="Aptos" panose="020B0004020202020204" pitchFamily="34" charset="0"/>
              </a:rPr>
              <a:t>Här kan du exempelvis lägga till en agenda!</a:t>
            </a:r>
          </a:p>
          <a:p>
            <a:pPr algn="ctr"/>
            <a:endParaRPr lang="sv-SE" dirty="0">
              <a:solidFill>
                <a:schemeClr val="bg1"/>
              </a:solidFill>
              <a:latin typeface="Aptos" panose="020B0004020202020204" pitchFamily="34" charset="0"/>
            </a:endParaRPr>
          </a:p>
        </p:txBody>
      </p:sp>
      <p:pic>
        <p:nvPicPr>
          <p:cNvPr id="10" name="Bildobjekt 9" descr="En bild som visar utomhus, träd, klädsel, tjej&#10;&#10;AI-genererat innehåll kan vara felaktigt.">
            <a:extLst>
              <a:ext uri="{FF2B5EF4-FFF2-40B4-BE49-F238E27FC236}">
                <a16:creationId xmlns:a16="http://schemas.microsoft.com/office/drawing/2014/main" id="{06EA95A5-F7DA-6D41-0487-BC37169AECAD}"/>
              </a:ext>
            </a:extLst>
          </p:cNvPr>
          <p:cNvPicPr>
            <a:picLocks noChangeAspect="1"/>
          </p:cNvPicPr>
          <p:nvPr/>
        </p:nvPicPr>
        <p:blipFill>
          <a:blip r:embed="rId3"/>
          <a:srcRect l="12974" r="16028"/>
          <a:stretch>
            <a:fillRect/>
          </a:stretch>
        </p:blipFill>
        <p:spPr>
          <a:xfrm>
            <a:off x="3666308" y="0"/>
            <a:ext cx="5477691"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72E1EDF-B7BE-CA6E-EC5B-02B2932AC229}"/>
            </a:ext>
          </a:extLst>
        </p:cNvPr>
        <p:cNvGrpSpPr/>
        <p:nvPr/>
      </p:nvGrpSpPr>
      <p:grpSpPr>
        <a:xfrm>
          <a:off x="0" y="0"/>
          <a:ext cx="0" cy="0"/>
          <a:chOff x="0" y="0"/>
          <a:chExt cx="0" cy="0"/>
        </a:xfrm>
      </p:grpSpPr>
      <p:pic>
        <p:nvPicPr>
          <p:cNvPr id="19" name="Bildobjekt 18">
            <a:extLst>
              <a:ext uri="{FF2B5EF4-FFF2-40B4-BE49-F238E27FC236}">
                <a16:creationId xmlns:a16="http://schemas.microsoft.com/office/drawing/2014/main" id="{CE1692A0-0936-A995-83DA-E2B8BF6E6341}"/>
              </a:ext>
            </a:extLst>
          </p:cNvPr>
          <p:cNvPicPr>
            <a:picLocks noChangeAspect="1"/>
          </p:cNvPicPr>
          <p:nvPr/>
        </p:nvPicPr>
        <p:blipFill>
          <a:blip r:embed="rId3"/>
          <a:stretch>
            <a:fillRect/>
          </a:stretch>
        </p:blipFill>
        <p:spPr>
          <a:xfrm>
            <a:off x="554018" y="311635"/>
            <a:ext cx="8035964" cy="4520230"/>
          </a:xfrm>
          <a:prstGeom prst="rect">
            <a:avLst/>
          </a:prstGeom>
        </p:spPr>
      </p:pic>
      <p:sp>
        <p:nvSpPr>
          <p:cNvPr id="3" name="textruta 2">
            <a:extLst>
              <a:ext uri="{FF2B5EF4-FFF2-40B4-BE49-F238E27FC236}">
                <a16:creationId xmlns:a16="http://schemas.microsoft.com/office/drawing/2014/main" id="{A348F583-042E-A192-257C-0AA5E9DB75A2}"/>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Presentationsrunda!</a:t>
            </a:r>
          </a:p>
        </p:txBody>
      </p:sp>
    </p:spTree>
    <p:extLst>
      <p:ext uri="{BB962C8B-B14F-4D97-AF65-F5344CB8AC3E}">
        <p14:creationId xmlns:p14="http://schemas.microsoft.com/office/powerpoint/2010/main" val="329364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C99D5D3-069C-C3BB-798D-0AD656ABE69B}"/>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3115555E-1A90-DAB7-9F2A-A83C0CCE33ED}"/>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4" name="textruta 3">
            <a:extLst>
              <a:ext uri="{FF2B5EF4-FFF2-40B4-BE49-F238E27FC236}">
                <a16:creationId xmlns:a16="http://schemas.microsoft.com/office/drawing/2014/main" id="{736AF2EC-4FCF-330B-6D4F-AB17A3135B5F}"/>
              </a:ext>
            </a:extLst>
          </p:cNvPr>
          <p:cNvSpPr txBox="1"/>
          <p:nvPr/>
        </p:nvSpPr>
        <p:spPr>
          <a:xfrm>
            <a:off x="756834" y="1585009"/>
            <a:ext cx="5354035" cy="2031325"/>
          </a:xfrm>
          <a:prstGeom prst="rect">
            <a:avLst/>
          </a:prstGeom>
          <a:noFill/>
        </p:spPr>
        <p:txBody>
          <a:bodyPr wrap="square">
            <a:spAutoFit/>
          </a:bodyPr>
          <a:lstStyle/>
          <a:p>
            <a:r>
              <a:rPr lang="sv-SE" dirty="0">
                <a:latin typeface="Aptos" panose="020B0004020202020204" pitchFamily="34" charset="0"/>
              </a:rPr>
              <a:t>Under sommarlovet tappar nästan varannan elev i sin läsförmåga och mest tappar de lässköra barnen! </a:t>
            </a:r>
          </a:p>
          <a:p>
            <a:endParaRPr lang="sv-SE" dirty="0">
              <a:latin typeface="Aptos" panose="020B0004020202020204" pitchFamily="34" charset="0"/>
            </a:endParaRPr>
          </a:p>
          <a:p>
            <a:r>
              <a:rPr lang="sv-SE" b="1" dirty="0">
                <a:latin typeface="Aptos" panose="020B0004020202020204" pitchFamily="34" charset="0"/>
              </a:rPr>
              <a:t>Läsa äger </a:t>
            </a:r>
            <a:r>
              <a:rPr lang="sv-SE" dirty="0">
                <a:latin typeface="Aptos" panose="020B0004020202020204" pitchFamily="34" charset="0"/>
              </a:rPr>
              <a:t>verkar för alla barns rätt till en läsande gemenskap och</a:t>
            </a:r>
            <a:r>
              <a:rPr lang="sv-SE" b="1" dirty="0">
                <a:latin typeface="Aptos" panose="020B0004020202020204" pitchFamily="34" charset="0"/>
              </a:rPr>
              <a:t> </a:t>
            </a:r>
            <a:r>
              <a:rPr lang="sv-SE" dirty="0">
                <a:latin typeface="Aptos" panose="020B0004020202020204" pitchFamily="34" charset="0"/>
              </a:rPr>
              <a:t>innebär att vi arbetar för att alla i skolan och på fritidshemmet engagerar sig i gemensamma aktiviteter runt läsning som gör att lusten för att fortsätta läsa under sommaren ökar. </a:t>
            </a:r>
          </a:p>
          <a:p>
            <a:endParaRPr lang="sv-SE" dirty="0">
              <a:latin typeface="Aptos" panose="020B0004020202020204" pitchFamily="34" charset="0"/>
            </a:endParaRPr>
          </a:p>
          <a:p>
            <a:r>
              <a:rPr lang="sv-SE" dirty="0">
                <a:latin typeface="Aptos" panose="020B0004020202020204" pitchFamily="34" charset="0"/>
              </a:rPr>
              <a:t>Tillsammans motverkar vi lovtappet!! </a:t>
            </a:r>
          </a:p>
        </p:txBody>
      </p:sp>
      <p:sp>
        <p:nvSpPr>
          <p:cNvPr id="5" name="textruta 4">
            <a:extLst>
              <a:ext uri="{FF2B5EF4-FFF2-40B4-BE49-F238E27FC236}">
                <a16:creationId xmlns:a16="http://schemas.microsoft.com/office/drawing/2014/main" id="{493E4189-8E22-354C-F476-C409FE79BC43}"/>
              </a:ext>
            </a:extLst>
          </p:cNvPr>
          <p:cNvSpPr txBox="1"/>
          <p:nvPr/>
        </p:nvSpPr>
        <p:spPr>
          <a:xfrm>
            <a:off x="832431" y="526303"/>
            <a:ext cx="4049486" cy="646331"/>
          </a:xfrm>
          <a:prstGeom prst="rect">
            <a:avLst/>
          </a:prstGeom>
          <a:noFill/>
        </p:spPr>
        <p:txBody>
          <a:bodyPr wrap="square" rtlCol="0">
            <a:spAutoFit/>
          </a:bodyPr>
          <a:lstStyle/>
          <a:p>
            <a:r>
              <a:rPr lang="sv-SE" sz="3600" b="1" dirty="0">
                <a:latin typeface="Aptos" panose="020B0004020202020204" pitchFamily="34" charset="0"/>
              </a:rPr>
              <a:t>Vad är Läsa äger?</a:t>
            </a:r>
          </a:p>
        </p:txBody>
      </p:sp>
      <p:pic>
        <p:nvPicPr>
          <p:cNvPr id="11" name="Bildobjekt 10" descr="En bild som visar Grafik, Teckensnitt, cirkel, logotyp&#10;&#10;AI-genererat innehåll kan vara felaktigt.">
            <a:extLst>
              <a:ext uri="{FF2B5EF4-FFF2-40B4-BE49-F238E27FC236}">
                <a16:creationId xmlns:a16="http://schemas.microsoft.com/office/drawing/2014/main" id="{68D6847D-5AA0-82CC-859E-05B0069514D7}"/>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60434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0" name="Bildobjekt 9" descr="En bild som visar mörker, natt&#10;&#10;AI-genererat innehåll kan vara felaktigt.">
            <a:extLst>
              <a:ext uri="{FF2B5EF4-FFF2-40B4-BE49-F238E27FC236}">
                <a16:creationId xmlns:a16="http://schemas.microsoft.com/office/drawing/2014/main" id="{E8341C37-FBC9-B3E8-3564-14E753C2AE58}"/>
              </a:ext>
            </a:extLst>
          </p:cNvPr>
          <p:cNvPicPr>
            <a:picLocks noChangeAspect="1"/>
          </p:cNvPicPr>
          <p:nvPr/>
        </p:nvPicPr>
        <p:blipFill>
          <a:blip r:embed="rId3"/>
          <a:stretch>
            <a:fillRect/>
          </a:stretch>
        </p:blipFill>
        <p:spPr>
          <a:xfrm>
            <a:off x="2575567" y="1172634"/>
            <a:ext cx="10664601" cy="5998838"/>
          </a:xfrm>
          <a:prstGeom prst="rect">
            <a:avLst/>
          </a:prstGeom>
        </p:spPr>
      </p:pic>
      <p:sp>
        <p:nvSpPr>
          <p:cNvPr id="2" name="textruta 1">
            <a:extLst>
              <a:ext uri="{FF2B5EF4-FFF2-40B4-BE49-F238E27FC236}">
                <a16:creationId xmlns:a16="http://schemas.microsoft.com/office/drawing/2014/main" id="{209849DD-DDB9-C8ED-1502-B818A0C71865}"/>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Tre skäl till Läsa äger</a:t>
            </a:r>
          </a:p>
        </p:txBody>
      </p:sp>
      <p:sp>
        <p:nvSpPr>
          <p:cNvPr id="3" name="textruta 2">
            <a:extLst>
              <a:ext uri="{FF2B5EF4-FFF2-40B4-BE49-F238E27FC236}">
                <a16:creationId xmlns:a16="http://schemas.microsoft.com/office/drawing/2014/main" id="{939647C6-07DE-2FEC-1023-D17D86F3FEAE}"/>
              </a:ext>
            </a:extLst>
          </p:cNvPr>
          <p:cNvSpPr txBox="1"/>
          <p:nvPr/>
        </p:nvSpPr>
        <p:spPr>
          <a:xfrm>
            <a:off x="832431" y="1322170"/>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1.</a:t>
            </a:r>
          </a:p>
        </p:txBody>
      </p:sp>
      <p:sp>
        <p:nvSpPr>
          <p:cNvPr id="4" name="textruta 3">
            <a:extLst>
              <a:ext uri="{FF2B5EF4-FFF2-40B4-BE49-F238E27FC236}">
                <a16:creationId xmlns:a16="http://schemas.microsoft.com/office/drawing/2014/main" id="{2A6548A2-D8A8-F44E-3C51-4A4C8A5B4B6E}"/>
              </a:ext>
            </a:extLst>
          </p:cNvPr>
          <p:cNvSpPr txBox="1"/>
          <p:nvPr/>
        </p:nvSpPr>
        <p:spPr>
          <a:xfrm>
            <a:off x="832431" y="2406262"/>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2.</a:t>
            </a:r>
          </a:p>
        </p:txBody>
      </p:sp>
      <p:sp>
        <p:nvSpPr>
          <p:cNvPr id="5" name="textruta 4">
            <a:extLst>
              <a:ext uri="{FF2B5EF4-FFF2-40B4-BE49-F238E27FC236}">
                <a16:creationId xmlns:a16="http://schemas.microsoft.com/office/drawing/2014/main" id="{2DF23EF9-5AD6-0961-7DC7-F1F9B1B8A45D}"/>
              </a:ext>
            </a:extLst>
          </p:cNvPr>
          <p:cNvSpPr txBox="1"/>
          <p:nvPr/>
        </p:nvSpPr>
        <p:spPr>
          <a:xfrm>
            <a:off x="832431" y="3490354"/>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3.</a:t>
            </a:r>
          </a:p>
        </p:txBody>
      </p:sp>
      <p:sp>
        <p:nvSpPr>
          <p:cNvPr id="7" name="textruta 6">
            <a:extLst>
              <a:ext uri="{FF2B5EF4-FFF2-40B4-BE49-F238E27FC236}">
                <a16:creationId xmlns:a16="http://schemas.microsoft.com/office/drawing/2014/main" id="{CB8D24E5-435C-E81E-DDF4-DF923908529B}"/>
              </a:ext>
            </a:extLst>
          </p:cNvPr>
          <p:cNvSpPr txBox="1"/>
          <p:nvPr/>
        </p:nvSpPr>
        <p:spPr>
          <a:xfrm>
            <a:off x="1761066" y="1506835"/>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visar att läsning är något roligt</a:t>
            </a:r>
          </a:p>
          <a:p>
            <a:r>
              <a:rPr lang="sv-SE" sz="1800" dirty="0">
                <a:solidFill>
                  <a:schemeClr val="bg1"/>
                </a:solidFill>
                <a:effectLst/>
                <a:latin typeface="Aptos" panose="020B0004020202020204" pitchFamily="34" charset="0"/>
              </a:rPr>
              <a:t>vi kan göra tillsammans.</a:t>
            </a:r>
          </a:p>
        </p:txBody>
      </p:sp>
      <p:sp>
        <p:nvSpPr>
          <p:cNvPr id="8" name="textruta 7">
            <a:extLst>
              <a:ext uri="{FF2B5EF4-FFF2-40B4-BE49-F238E27FC236}">
                <a16:creationId xmlns:a16="http://schemas.microsoft.com/office/drawing/2014/main" id="{6A94D257-D4A7-A85C-82DC-1A8A6AEAACE1}"/>
              </a:ext>
            </a:extLst>
          </p:cNvPr>
          <p:cNvSpPr txBox="1"/>
          <p:nvPr/>
        </p:nvSpPr>
        <p:spPr>
          <a:xfrm>
            <a:off x="1761066" y="2603033"/>
            <a:ext cx="5012267"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hjälper oss att upptäcka läsning</a:t>
            </a:r>
          </a:p>
          <a:p>
            <a:pPr>
              <a:buNone/>
            </a:pPr>
            <a:r>
              <a:rPr lang="sv-SE" sz="1800" dirty="0">
                <a:solidFill>
                  <a:schemeClr val="bg1"/>
                </a:solidFill>
                <a:effectLst/>
                <a:latin typeface="Aptos" panose="020B0004020202020204" pitchFamily="34" charset="0"/>
              </a:rPr>
              <a:t>på nya sätt, genom lek, spel och gemenskap.</a:t>
            </a:r>
          </a:p>
        </p:txBody>
      </p:sp>
      <p:sp>
        <p:nvSpPr>
          <p:cNvPr id="9" name="textruta 8">
            <a:extLst>
              <a:ext uri="{FF2B5EF4-FFF2-40B4-BE49-F238E27FC236}">
                <a16:creationId xmlns:a16="http://schemas.microsoft.com/office/drawing/2014/main" id="{DE872103-407F-11C1-BC5C-F299CCC279FB}"/>
              </a:ext>
            </a:extLst>
          </p:cNvPr>
          <p:cNvSpPr txBox="1"/>
          <p:nvPr/>
        </p:nvSpPr>
        <p:spPr>
          <a:xfrm>
            <a:off x="1761066" y="3675019"/>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inspirerar och uppmuntrar till</a:t>
            </a:r>
          </a:p>
          <a:p>
            <a:pPr>
              <a:buNone/>
            </a:pPr>
            <a:r>
              <a:rPr lang="sv-SE" sz="1800" dirty="0">
                <a:solidFill>
                  <a:schemeClr val="bg1"/>
                </a:solidFill>
                <a:effectLst/>
                <a:latin typeface="Aptos" panose="020B0004020202020204" pitchFamily="34" charset="0"/>
              </a:rPr>
              <a:t>läsning genom läsande förebilder.</a:t>
            </a:r>
          </a:p>
        </p:txBody>
      </p:sp>
    </p:spTree>
    <p:extLst>
      <p:ext uri="{BB962C8B-B14F-4D97-AF65-F5344CB8AC3E}">
        <p14:creationId xmlns:p14="http://schemas.microsoft.com/office/powerpoint/2010/main" val="107010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 diagram, text&#10;&#10;AI-genererat innehåll kan vara felaktigt.">
            <a:extLst>
              <a:ext uri="{FF2B5EF4-FFF2-40B4-BE49-F238E27FC236}">
                <a16:creationId xmlns:a16="http://schemas.microsoft.com/office/drawing/2014/main" id="{DD34F162-C775-BE40-99D6-CB993F77364E}"/>
              </a:ext>
            </a:extLst>
          </p:cNvPr>
          <p:cNvPicPr>
            <a:picLocks noChangeAspect="1"/>
          </p:cNvPicPr>
          <p:nvPr/>
        </p:nvPicPr>
        <p:blipFill>
          <a:blip r:embed="rId2"/>
          <a:srcRect l="23848" t="20212" b="3370"/>
          <a:stretch>
            <a:fillRect/>
          </a:stretch>
        </p:blipFill>
        <p:spPr>
          <a:xfrm>
            <a:off x="0" y="0"/>
            <a:ext cx="9144000" cy="5143501"/>
          </a:xfrm>
          <a:prstGeom prst="rect">
            <a:avLst/>
          </a:prstGeom>
        </p:spPr>
      </p:pic>
      <p:sp>
        <p:nvSpPr>
          <p:cNvPr id="7" name="Rektangel med rundade hörn 6">
            <a:extLst>
              <a:ext uri="{FF2B5EF4-FFF2-40B4-BE49-F238E27FC236}">
                <a16:creationId xmlns:a16="http://schemas.microsoft.com/office/drawing/2014/main" id="{EBC71301-962C-7033-D7D1-1BB12417625F}"/>
              </a:ext>
            </a:extLst>
          </p:cNvPr>
          <p:cNvSpPr/>
          <p:nvPr/>
        </p:nvSpPr>
        <p:spPr>
          <a:xfrm>
            <a:off x="5542157" y="1036366"/>
            <a:ext cx="3200400" cy="3070768"/>
          </a:xfrm>
          <a:prstGeom prst="round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rPr>
              <a:t>Läsa äger </a:t>
            </a:r>
            <a:r>
              <a:rPr lang="sv-SE" sz="1600" dirty="0">
                <a:solidFill>
                  <a:schemeClr val="bg1"/>
                </a:solidFill>
              </a:rPr>
              <a:t>sprider sig i landet och finns nu i över 70 kommuner. I sommaren 2025 räknar vi med 1 300 ferie-praktikanter kommer att gå ut i Sverige, från Simrishamn i söder till Piteå i norr, för att sprida högläsning varvat med rörelseglädje. </a:t>
            </a:r>
            <a:endParaRPr lang="sv-SE" sz="1600" dirty="0"/>
          </a:p>
        </p:txBody>
      </p:sp>
    </p:spTree>
    <p:extLst>
      <p:ext uri="{BB962C8B-B14F-4D97-AF65-F5344CB8AC3E}">
        <p14:creationId xmlns:p14="http://schemas.microsoft.com/office/powerpoint/2010/main" val="41374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28DC9F50-991C-C4BE-DC1E-7BD4DA7B3777}"/>
              </a:ext>
            </a:extLst>
          </p:cNvPr>
          <p:cNvPicPr>
            <a:picLocks noChangeAspect="1"/>
          </p:cNvPicPr>
          <p:nvPr/>
        </p:nvPicPr>
        <p:blipFill>
          <a:blip r:embed="rId3"/>
          <a:stretch>
            <a:fillRect/>
          </a:stretch>
        </p:blipFill>
        <p:spPr>
          <a:xfrm>
            <a:off x="-3447405" y="1685415"/>
            <a:ext cx="9983449" cy="5615690"/>
          </a:xfrm>
          <a:prstGeom prst="rect">
            <a:avLst/>
          </a:prstGeom>
        </p:spPr>
      </p:pic>
      <p:sp>
        <p:nvSpPr>
          <p:cNvPr id="3" name="textruta 2">
            <a:extLst>
              <a:ext uri="{FF2B5EF4-FFF2-40B4-BE49-F238E27FC236}">
                <a16:creationId xmlns:a16="http://schemas.microsoft.com/office/drawing/2014/main" id="{243DC359-1E41-E776-3DF1-EF5B586D4079}"/>
              </a:ext>
            </a:extLst>
          </p:cNvPr>
          <p:cNvSpPr txBox="1"/>
          <p:nvPr/>
        </p:nvSpPr>
        <p:spPr>
          <a:xfrm>
            <a:off x="1874520" y="1971585"/>
            <a:ext cx="5394960" cy="1200329"/>
          </a:xfrm>
          <a:prstGeom prst="rect">
            <a:avLst/>
          </a:prstGeom>
          <a:noFill/>
        </p:spPr>
        <p:txBody>
          <a:bodyPr wrap="square">
            <a:spAutoFit/>
          </a:bodyPr>
          <a:lstStyle/>
          <a:p>
            <a:pPr algn="ctr">
              <a:buNone/>
            </a:pPr>
            <a:r>
              <a:rPr lang="sv-SE" sz="2400" b="1" dirty="0">
                <a:solidFill>
                  <a:schemeClr val="bg1"/>
                </a:solidFill>
                <a:effectLst/>
                <a:latin typeface="Aptos" panose="020B0004020202020204" pitchFamily="34" charset="0"/>
              </a:rPr>
              <a:t>De elever som rapporterat att de kontinuerligt läst under lovet visade  inte något sommarlovstapp.</a:t>
            </a:r>
          </a:p>
        </p:txBody>
      </p:sp>
      <p:sp>
        <p:nvSpPr>
          <p:cNvPr id="4" name="textruta 3">
            <a:extLst>
              <a:ext uri="{FF2B5EF4-FFF2-40B4-BE49-F238E27FC236}">
                <a16:creationId xmlns:a16="http://schemas.microsoft.com/office/drawing/2014/main" id="{A15D4DC9-8803-7801-39F6-9A0D96054922}"/>
              </a:ext>
            </a:extLst>
          </p:cNvPr>
          <p:cNvSpPr txBox="1"/>
          <p:nvPr/>
        </p:nvSpPr>
        <p:spPr>
          <a:xfrm>
            <a:off x="4409440" y="4667122"/>
            <a:ext cx="4734560" cy="569387"/>
          </a:xfrm>
          <a:prstGeom prst="rect">
            <a:avLst/>
          </a:prstGeom>
          <a:noFill/>
        </p:spPr>
        <p:txBody>
          <a:bodyPr wrap="square">
            <a:spAutoFit/>
          </a:bodyPr>
          <a:lstStyle/>
          <a:p>
            <a:r>
              <a:rPr lang="sv-SE" sz="1000" b="1" dirty="0">
                <a:solidFill>
                  <a:schemeClr val="bg1"/>
                </a:solidFill>
                <a:effectLst/>
                <a:latin typeface="Aptos" panose="020B0004020202020204" pitchFamily="34" charset="0"/>
              </a:rPr>
              <a:t>Ur forskningsrapporten: An intervention </a:t>
            </a:r>
            <a:r>
              <a:rPr lang="sv-SE" sz="1000" b="1" dirty="0" err="1">
                <a:solidFill>
                  <a:schemeClr val="bg1"/>
                </a:solidFill>
                <a:effectLst/>
                <a:latin typeface="Aptos" panose="020B0004020202020204" pitchFamily="34" charset="0"/>
              </a:rPr>
              <a:t>study</a:t>
            </a:r>
            <a:r>
              <a:rPr lang="sv-SE" sz="1000" b="1" dirty="0">
                <a:solidFill>
                  <a:schemeClr val="bg1"/>
                </a:solidFill>
                <a:effectLst/>
                <a:latin typeface="Aptos" panose="020B0004020202020204" pitchFamily="34" charset="0"/>
              </a:rPr>
              <a:t> to </a:t>
            </a:r>
            <a:r>
              <a:rPr lang="sv-SE" sz="1000" b="1" dirty="0" err="1">
                <a:solidFill>
                  <a:schemeClr val="bg1"/>
                </a:solidFill>
                <a:effectLst/>
                <a:latin typeface="Aptos" panose="020B0004020202020204" pitchFamily="34" charset="0"/>
              </a:rPr>
              <a:t>prevent</a:t>
            </a:r>
            <a:r>
              <a:rPr lang="sv-SE" sz="1000" b="1" dirty="0">
                <a:solidFill>
                  <a:schemeClr val="bg1"/>
                </a:solidFill>
                <a:effectLst/>
                <a:latin typeface="Aptos" panose="020B0004020202020204" pitchFamily="34" charset="0"/>
              </a:rPr>
              <a:t> ‘summer </a:t>
            </a:r>
            <a:r>
              <a:rPr lang="sv-SE" sz="1000" b="1" dirty="0" err="1">
                <a:solidFill>
                  <a:schemeClr val="bg1"/>
                </a:solidFill>
                <a:effectLst/>
                <a:latin typeface="Aptos" panose="020B0004020202020204" pitchFamily="34" charset="0"/>
              </a:rPr>
              <a:t>reading</a:t>
            </a:r>
            <a:r>
              <a:rPr lang="sv-SE" sz="1000" b="1" dirty="0">
                <a:solidFill>
                  <a:schemeClr val="bg1"/>
                </a:solidFill>
                <a:effectLst/>
                <a:latin typeface="Aptos" panose="020B0004020202020204" pitchFamily="34" charset="0"/>
              </a:rPr>
              <a:t> loss’ in a </a:t>
            </a:r>
            <a:r>
              <a:rPr lang="sv-SE" sz="1000" b="1" dirty="0" err="1">
                <a:solidFill>
                  <a:schemeClr val="bg1"/>
                </a:solidFill>
                <a:effectLst/>
                <a:latin typeface="Aptos" panose="020B0004020202020204" pitchFamily="34" charset="0"/>
              </a:rPr>
              <a:t>socioeconomically</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disadvantaged</a:t>
            </a:r>
            <a:r>
              <a:rPr lang="sv-SE" sz="1000" b="1" dirty="0">
                <a:solidFill>
                  <a:schemeClr val="bg1"/>
                </a:solidFill>
                <a:effectLst/>
                <a:latin typeface="Aptos" panose="020B0004020202020204" pitchFamily="34" charset="0"/>
              </a:rPr>
              <a:t> area </a:t>
            </a:r>
            <a:r>
              <a:rPr lang="sv-SE" sz="1000" b="1" dirty="0" err="1">
                <a:solidFill>
                  <a:schemeClr val="bg1"/>
                </a:solidFill>
                <a:effectLst/>
                <a:latin typeface="Aptos" panose="020B0004020202020204" pitchFamily="34" charset="0"/>
              </a:rPr>
              <a:t>with</a:t>
            </a:r>
            <a:r>
              <a:rPr lang="sv-SE" sz="1000" b="1" dirty="0">
                <a:solidFill>
                  <a:schemeClr val="bg1"/>
                </a:solidFill>
                <a:effectLst/>
                <a:latin typeface="Aptos" panose="020B0004020202020204" pitchFamily="34" charset="0"/>
              </a:rPr>
              <a:t> second </a:t>
            </a:r>
            <a:r>
              <a:rPr lang="sv-SE" sz="1000" b="1" dirty="0" err="1">
                <a:solidFill>
                  <a:schemeClr val="bg1"/>
                </a:solidFill>
                <a:effectLst/>
                <a:latin typeface="Aptos" panose="020B0004020202020204" pitchFamily="34" charset="0"/>
              </a:rPr>
              <a:t>language</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learners</a:t>
            </a:r>
            <a:endParaRPr lang="sv-SE" sz="1000" b="1" dirty="0">
              <a:solidFill>
                <a:schemeClr val="bg1"/>
              </a:solidFill>
              <a:effectLst/>
              <a:latin typeface="Aptos" panose="020B0004020202020204" pitchFamily="34" charset="0"/>
            </a:endParaRPr>
          </a:p>
          <a:p>
            <a:r>
              <a:rPr lang="sv-SE" sz="1100" b="1" dirty="0">
                <a:solidFill>
                  <a:schemeClr val="bg1"/>
                </a:solidFill>
                <a:effectLst/>
                <a:latin typeface="Aptos" panose="020B0004020202020204" pitchFamily="34" charset="0"/>
              </a:rPr>
              <a:t> </a:t>
            </a:r>
            <a:endParaRPr lang="sv-SE" sz="2400" b="1" dirty="0">
              <a:solidFill>
                <a:schemeClr val="bg1"/>
              </a:solidFill>
              <a:effectLst/>
              <a:latin typeface="Aptos" panose="020B0004020202020204" pitchFamily="34" charset="0"/>
            </a:endParaRPr>
          </a:p>
        </p:txBody>
      </p:sp>
    </p:spTree>
    <p:extLst>
      <p:ext uri="{BB962C8B-B14F-4D97-AF65-F5344CB8AC3E}">
        <p14:creationId xmlns:p14="http://schemas.microsoft.com/office/powerpoint/2010/main" val="8452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BF532355-DA15-232E-1B85-7323DF394D5A}"/>
              </a:ext>
            </a:extLst>
          </p:cNvPr>
          <p:cNvSpPr/>
          <p:nvPr/>
        </p:nvSpPr>
        <p:spPr>
          <a:xfrm>
            <a:off x="3365817" y="194592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Ellips 4">
            <a:extLst>
              <a:ext uri="{FF2B5EF4-FFF2-40B4-BE49-F238E27FC236}">
                <a16:creationId xmlns:a16="http://schemas.microsoft.com/office/drawing/2014/main" id="{2407AF96-084E-7CB7-0A3A-0F9AEEAA7707}"/>
              </a:ext>
            </a:extLst>
          </p:cNvPr>
          <p:cNvSpPr/>
          <p:nvPr/>
        </p:nvSpPr>
        <p:spPr>
          <a:xfrm>
            <a:off x="450846" y="196109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DAC3EA81-C5BD-F56A-BF8A-F6DE983BAFFA}"/>
              </a:ext>
            </a:extLst>
          </p:cNvPr>
          <p:cNvSpPr>
            <a:spLocks noGrp="1"/>
          </p:cNvSpPr>
          <p:nvPr>
            <p:ph type="title"/>
          </p:nvPr>
        </p:nvSpPr>
        <p:spPr>
          <a:xfrm>
            <a:off x="320742" y="301338"/>
            <a:ext cx="8502516" cy="884420"/>
          </a:xfrm>
        </p:spPr>
        <p:txBody>
          <a:bodyPr>
            <a:noAutofit/>
          </a:bodyPr>
          <a:lstStyle/>
          <a:p>
            <a:r>
              <a:rPr lang="sv-SE" sz="3600" b="1" dirty="0">
                <a:solidFill>
                  <a:schemeClr val="bg1"/>
                </a:solidFill>
                <a:latin typeface="Aptos" panose="020B0004020202020204" pitchFamily="34" charset="0"/>
              </a:rPr>
              <a:t>Hur man lär sig läsa</a:t>
            </a:r>
            <a:endParaRPr lang="sv-SE" sz="3200" b="1" dirty="0">
              <a:solidFill>
                <a:schemeClr val="bg1"/>
              </a:solidFill>
              <a:latin typeface="Aptos" panose="020B0004020202020204" pitchFamily="34" charset="0"/>
            </a:endParaRPr>
          </a:p>
        </p:txBody>
      </p:sp>
      <p:sp>
        <p:nvSpPr>
          <p:cNvPr id="4" name="textruta 3">
            <a:extLst>
              <a:ext uri="{FF2B5EF4-FFF2-40B4-BE49-F238E27FC236}">
                <a16:creationId xmlns:a16="http://schemas.microsoft.com/office/drawing/2014/main" id="{E7B6237A-E5F8-4967-42CB-5E6EDEF8CB71}"/>
              </a:ext>
            </a:extLst>
          </p:cNvPr>
          <p:cNvSpPr txBox="1"/>
          <p:nvPr/>
        </p:nvSpPr>
        <p:spPr>
          <a:xfrm>
            <a:off x="150006" y="2589543"/>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Läsning</a:t>
            </a:r>
          </a:p>
        </p:txBody>
      </p:sp>
      <p:sp>
        <p:nvSpPr>
          <p:cNvPr id="6" name="Är lika med 5">
            <a:extLst>
              <a:ext uri="{FF2B5EF4-FFF2-40B4-BE49-F238E27FC236}">
                <a16:creationId xmlns:a16="http://schemas.microsoft.com/office/drawing/2014/main" id="{042487DB-E40F-68C1-96C0-B255BB6D1EAA}"/>
              </a:ext>
            </a:extLst>
          </p:cNvPr>
          <p:cNvSpPr/>
          <p:nvPr/>
        </p:nvSpPr>
        <p:spPr>
          <a:xfrm>
            <a:off x="2465389" y="2550600"/>
            <a:ext cx="592282" cy="439053"/>
          </a:xfrm>
          <a:prstGeom prst="mathEqual">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7" name="Multiplikation 6">
            <a:extLst>
              <a:ext uri="{FF2B5EF4-FFF2-40B4-BE49-F238E27FC236}">
                <a16:creationId xmlns:a16="http://schemas.microsoft.com/office/drawing/2014/main" id="{4E494A57-900E-66BD-F02D-2E9F325307D5}"/>
              </a:ext>
            </a:extLst>
          </p:cNvPr>
          <p:cNvSpPr/>
          <p:nvPr/>
        </p:nvSpPr>
        <p:spPr>
          <a:xfrm>
            <a:off x="5313466" y="2456634"/>
            <a:ext cx="644236" cy="618383"/>
          </a:xfrm>
          <a:prstGeom prst="mathMultiply">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Ellips 8">
            <a:extLst>
              <a:ext uri="{FF2B5EF4-FFF2-40B4-BE49-F238E27FC236}">
                <a16:creationId xmlns:a16="http://schemas.microsoft.com/office/drawing/2014/main" id="{42095274-CD4B-BFA9-C624-547DFD27DBB6}"/>
              </a:ext>
            </a:extLst>
          </p:cNvPr>
          <p:cNvSpPr/>
          <p:nvPr/>
        </p:nvSpPr>
        <p:spPr>
          <a:xfrm>
            <a:off x="6222023" y="1890595"/>
            <a:ext cx="2431551" cy="1609461"/>
          </a:xfrm>
          <a:prstGeom prst="ellipse">
            <a:avLst/>
          </a:prstGeom>
          <a:solidFill>
            <a:srgbClr val="0000FF"/>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C7513B18-AD84-5457-07CD-0A726D948E11}"/>
              </a:ext>
            </a:extLst>
          </p:cNvPr>
          <p:cNvSpPr txBox="1"/>
          <p:nvPr/>
        </p:nvSpPr>
        <p:spPr>
          <a:xfrm>
            <a:off x="3152156" y="2550600"/>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Avkodning</a:t>
            </a:r>
          </a:p>
        </p:txBody>
      </p:sp>
      <p:sp>
        <p:nvSpPr>
          <p:cNvPr id="11" name="textruta 10">
            <a:extLst>
              <a:ext uri="{FF2B5EF4-FFF2-40B4-BE49-F238E27FC236}">
                <a16:creationId xmlns:a16="http://schemas.microsoft.com/office/drawing/2014/main" id="{CE6DDD66-09AF-FC9A-147D-B7E406D0B83F}"/>
              </a:ext>
            </a:extLst>
          </p:cNvPr>
          <p:cNvSpPr txBox="1"/>
          <p:nvPr/>
        </p:nvSpPr>
        <p:spPr>
          <a:xfrm>
            <a:off x="6275968" y="2550599"/>
            <a:ext cx="2323659"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Språkförståelse</a:t>
            </a:r>
          </a:p>
        </p:txBody>
      </p:sp>
    </p:spTree>
    <p:extLst>
      <p:ext uri="{BB962C8B-B14F-4D97-AF65-F5344CB8AC3E}">
        <p14:creationId xmlns:p14="http://schemas.microsoft.com/office/powerpoint/2010/main" val="418252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09C0D489-5F75-9ED0-EE84-3DB87D09DB06}"/>
              </a:ext>
            </a:extLst>
          </p:cNvPr>
          <p:cNvSpPr/>
          <p:nvPr/>
        </p:nvSpPr>
        <p:spPr>
          <a:xfrm>
            <a:off x="1088435" y="1378471"/>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C64AD2AC-8CD6-D0A6-189F-77179EE5A7A3}"/>
              </a:ext>
            </a:extLst>
          </p:cNvPr>
          <p:cNvSpPr/>
          <p:nvPr/>
        </p:nvSpPr>
        <p:spPr>
          <a:xfrm>
            <a:off x="5115417" y="1378472"/>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33410C33-F390-ADF6-5A79-436AA573A5BC}"/>
              </a:ext>
            </a:extLst>
          </p:cNvPr>
          <p:cNvSpPr/>
          <p:nvPr/>
        </p:nvSpPr>
        <p:spPr>
          <a:xfrm>
            <a:off x="3101926" y="64580"/>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latin typeface="Aptos" panose="020B0004020202020204" pitchFamily="34" charset="0"/>
            </a:endParaRPr>
          </a:p>
        </p:txBody>
      </p:sp>
      <p:sp>
        <p:nvSpPr>
          <p:cNvPr id="8" name="Ellips 7">
            <a:extLst>
              <a:ext uri="{FF2B5EF4-FFF2-40B4-BE49-F238E27FC236}">
                <a16:creationId xmlns:a16="http://schemas.microsoft.com/office/drawing/2014/main" id="{AC3A14B3-8189-3F49-E417-6789285D92F5}"/>
              </a:ext>
            </a:extLst>
          </p:cNvPr>
          <p:cNvSpPr/>
          <p:nvPr/>
        </p:nvSpPr>
        <p:spPr>
          <a:xfrm>
            <a:off x="3101926" y="2647363"/>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Grafik, Teckensnitt, cirkel, logotyp&#10;&#10;AI-genererat innehåll kan vara felaktigt.">
            <a:extLst>
              <a:ext uri="{FF2B5EF4-FFF2-40B4-BE49-F238E27FC236}">
                <a16:creationId xmlns:a16="http://schemas.microsoft.com/office/drawing/2014/main" id="{429032B3-A9B6-5672-8BAF-87B50C79575D}"/>
              </a:ext>
            </a:extLst>
          </p:cNvPr>
          <p:cNvPicPr>
            <a:picLocks noChangeAspect="1"/>
          </p:cNvPicPr>
          <p:nvPr/>
        </p:nvPicPr>
        <p:blipFill>
          <a:blip r:embed="rId2"/>
          <a:stretch>
            <a:fillRect/>
          </a:stretch>
        </p:blipFill>
        <p:spPr>
          <a:xfrm>
            <a:off x="3574146" y="1734778"/>
            <a:ext cx="1821967" cy="1825169"/>
          </a:xfrm>
          <a:prstGeom prst="rect">
            <a:avLst/>
          </a:prstGeom>
        </p:spPr>
      </p:pic>
      <p:sp>
        <p:nvSpPr>
          <p:cNvPr id="11" name="textruta 10">
            <a:extLst>
              <a:ext uri="{FF2B5EF4-FFF2-40B4-BE49-F238E27FC236}">
                <a16:creationId xmlns:a16="http://schemas.microsoft.com/office/drawing/2014/main" id="{97352EF0-67D6-9540-0C64-6A366040F5EB}"/>
              </a:ext>
            </a:extLst>
          </p:cNvPr>
          <p:cNvSpPr txBox="1"/>
          <p:nvPr/>
        </p:nvSpPr>
        <p:spPr>
          <a:xfrm>
            <a:off x="3313194" y="657149"/>
            <a:ext cx="2286000" cy="1015663"/>
          </a:xfrm>
          <a:prstGeom prst="rect">
            <a:avLst/>
          </a:prstGeom>
          <a:noFill/>
        </p:spPr>
        <p:txBody>
          <a:bodyPr wrap="square">
            <a:spAutoFit/>
          </a:bodyPr>
          <a:lstStyle/>
          <a:p>
            <a:pPr algn="ctr"/>
            <a:r>
              <a:rPr lang="sv-SE" sz="1200" dirty="0">
                <a:solidFill>
                  <a:schemeClr val="tx1"/>
                </a:solidFill>
                <a:latin typeface="Aptos" panose="020B0004020202020204" pitchFamily="34" charset="0"/>
              </a:rPr>
              <a:t>Information kommuniceras med </a:t>
            </a:r>
            <a:r>
              <a:rPr lang="sv-SE" sz="1200" b="1" dirty="0">
                <a:solidFill>
                  <a:schemeClr val="tx1"/>
                </a:solidFill>
                <a:latin typeface="Aptos" panose="020B0004020202020204" pitchFamily="34" charset="0"/>
              </a:rPr>
              <a:t>vårdnadshavare </a:t>
            </a:r>
            <a:r>
              <a:rPr lang="sv-SE" sz="1200" dirty="0">
                <a:solidFill>
                  <a:schemeClr val="tx1"/>
                </a:solidFill>
                <a:latin typeface="Aptos" panose="020B0004020202020204" pitchFamily="34" charset="0"/>
              </a:rPr>
              <a:t>om läsningens betydelse och att hålla läskonditionen igång under sommaren.</a:t>
            </a:r>
          </a:p>
        </p:txBody>
      </p:sp>
      <p:sp>
        <p:nvSpPr>
          <p:cNvPr id="12" name="textruta 11">
            <a:extLst>
              <a:ext uri="{FF2B5EF4-FFF2-40B4-BE49-F238E27FC236}">
                <a16:creationId xmlns:a16="http://schemas.microsoft.com/office/drawing/2014/main" id="{361D2176-18A5-31FF-A936-693C193C29D6}"/>
              </a:ext>
            </a:extLst>
          </p:cNvPr>
          <p:cNvSpPr txBox="1"/>
          <p:nvPr/>
        </p:nvSpPr>
        <p:spPr>
          <a:xfrm>
            <a:off x="5326685" y="2047197"/>
            <a:ext cx="2286000" cy="1200329"/>
          </a:xfrm>
          <a:prstGeom prst="rect">
            <a:avLst/>
          </a:prstGeom>
          <a:noFill/>
        </p:spPr>
        <p:txBody>
          <a:bodyPr wrap="square">
            <a:spAutoFit/>
          </a:bodyPr>
          <a:lstStyle/>
          <a:p>
            <a:pPr algn="ctr"/>
            <a:r>
              <a:rPr lang="sv-SE" sz="1200" b="1" dirty="0">
                <a:latin typeface="Aptos" panose="020B0004020202020204" pitchFamily="34" charset="0"/>
              </a:rPr>
              <a:t>Fritidshemmet</a:t>
            </a:r>
            <a:r>
              <a:rPr lang="sv-SE" sz="1200" dirty="0">
                <a:latin typeface="Aptos" panose="020B0004020202020204" pitchFamily="34" charset="0"/>
              </a:rPr>
              <a:t> fortsätter </a:t>
            </a:r>
            <a:br>
              <a:rPr lang="sv-SE" sz="1200" dirty="0">
                <a:latin typeface="Aptos" panose="020B0004020202020204" pitchFamily="34" charset="0"/>
              </a:rPr>
            </a:br>
            <a:r>
              <a:rPr lang="sv-SE" sz="1200" dirty="0">
                <a:latin typeface="Aptos" panose="020B0004020202020204" pitchFamily="34" charset="0"/>
              </a:rPr>
              <a:t>med högläsning under lovet. </a:t>
            </a:r>
            <a:r>
              <a:rPr lang="sv-SE" sz="1200" b="1" dirty="0">
                <a:latin typeface="Aptos" panose="020B0004020202020204" pitchFamily="34" charset="0"/>
              </a:rPr>
              <a:t>xx</a:t>
            </a:r>
            <a:r>
              <a:rPr lang="sv-SE" sz="1200" dirty="0">
                <a:latin typeface="Aptos" panose="020B0004020202020204" pitchFamily="34" charset="0"/>
              </a:rPr>
              <a:t> feriepraktikanter högläser och har rörelselekar under sommarlovet. </a:t>
            </a:r>
          </a:p>
          <a:p>
            <a:pPr algn="ctr"/>
            <a:r>
              <a:rPr lang="sv-SE" sz="1200" dirty="0">
                <a:latin typeface="Aptos" panose="020B0004020202020204" pitchFamily="34" charset="0"/>
              </a:rPr>
              <a:t>Totalt </a:t>
            </a:r>
            <a:r>
              <a:rPr lang="sv-SE" sz="1200" b="1" dirty="0">
                <a:latin typeface="Aptos" panose="020B0004020202020204" pitchFamily="34" charset="0"/>
              </a:rPr>
              <a:t>xx</a:t>
            </a:r>
            <a:r>
              <a:rPr lang="sv-SE" sz="1200" dirty="0">
                <a:latin typeface="Aptos" panose="020B0004020202020204" pitchFamily="34" charset="0"/>
              </a:rPr>
              <a:t> veckor. </a:t>
            </a:r>
            <a:endParaRPr lang="sv-SE" sz="1200" dirty="0">
              <a:solidFill>
                <a:schemeClr val="tx1"/>
              </a:solidFill>
              <a:latin typeface="Aptos" panose="020B0004020202020204" pitchFamily="34" charset="0"/>
            </a:endParaRPr>
          </a:p>
        </p:txBody>
      </p:sp>
      <p:sp>
        <p:nvSpPr>
          <p:cNvPr id="13" name="textruta 12">
            <a:extLst>
              <a:ext uri="{FF2B5EF4-FFF2-40B4-BE49-F238E27FC236}">
                <a16:creationId xmlns:a16="http://schemas.microsoft.com/office/drawing/2014/main" id="{747D1E92-3F88-6B0F-E11E-38A3D88664D0}"/>
              </a:ext>
            </a:extLst>
          </p:cNvPr>
          <p:cNvSpPr txBox="1"/>
          <p:nvPr/>
        </p:nvSpPr>
        <p:spPr>
          <a:xfrm>
            <a:off x="3207560" y="3578202"/>
            <a:ext cx="2497268" cy="1200329"/>
          </a:xfrm>
          <a:prstGeom prst="rect">
            <a:avLst/>
          </a:prstGeom>
          <a:noFill/>
        </p:spPr>
        <p:txBody>
          <a:bodyPr wrap="square">
            <a:spAutoFit/>
          </a:bodyPr>
          <a:lstStyle/>
          <a:p>
            <a:pPr algn="ctr"/>
            <a:r>
              <a:rPr lang="sv-SE" sz="1200" dirty="0">
                <a:latin typeface="Aptos" panose="020B0004020202020204" pitchFamily="34" charset="0"/>
              </a:rPr>
              <a:t>I </a:t>
            </a:r>
            <a:r>
              <a:rPr lang="sv-SE" sz="1200" b="1" dirty="0">
                <a:latin typeface="Aptos" panose="020B0004020202020204" pitchFamily="34" charset="0"/>
              </a:rPr>
              <a:t>klassrummet </a:t>
            </a:r>
            <a:r>
              <a:rPr lang="sv-SE" sz="1200" dirty="0">
                <a:latin typeface="Aptos" panose="020B0004020202020204" pitchFamily="34" charset="0"/>
              </a:rPr>
              <a:t>sker intensiv läsning innan sommaren för att peppa eleverna innan lovet. Tips: Starta upp läsborgarmärket, tipspromenader, läslistor</a:t>
            </a:r>
            <a:br>
              <a:rPr lang="sv-SE" sz="1200" dirty="0">
                <a:latin typeface="Aptos" panose="020B0004020202020204" pitchFamily="34" charset="0"/>
              </a:rPr>
            </a:br>
            <a:r>
              <a:rPr lang="sv-SE" sz="1200" dirty="0">
                <a:latin typeface="Aptos" panose="020B0004020202020204" pitchFamily="34" charset="0"/>
              </a:rPr>
              <a:t>etc.</a:t>
            </a:r>
            <a:endParaRPr lang="sv-SE" sz="1200" dirty="0">
              <a:solidFill>
                <a:schemeClr val="tx1"/>
              </a:solidFill>
              <a:latin typeface="Aptos" panose="020B0004020202020204" pitchFamily="34" charset="0"/>
            </a:endParaRPr>
          </a:p>
        </p:txBody>
      </p:sp>
      <p:sp>
        <p:nvSpPr>
          <p:cNvPr id="14" name="textruta 13">
            <a:extLst>
              <a:ext uri="{FF2B5EF4-FFF2-40B4-BE49-F238E27FC236}">
                <a16:creationId xmlns:a16="http://schemas.microsoft.com/office/drawing/2014/main" id="{0508497A-C771-C299-A5F8-297AFFF39AC0}"/>
              </a:ext>
            </a:extLst>
          </p:cNvPr>
          <p:cNvSpPr txBox="1"/>
          <p:nvPr/>
        </p:nvSpPr>
        <p:spPr>
          <a:xfrm>
            <a:off x="1250006" y="2060638"/>
            <a:ext cx="2286000" cy="1200329"/>
          </a:xfrm>
          <a:prstGeom prst="rect">
            <a:avLst/>
          </a:prstGeom>
          <a:noFill/>
        </p:spPr>
        <p:txBody>
          <a:bodyPr wrap="square">
            <a:spAutoFit/>
          </a:bodyPr>
          <a:lstStyle/>
          <a:p>
            <a:pPr algn="ctr"/>
            <a:r>
              <a:rPr lang="sv-SE" sz="1200" b="1" dirty="0">
                <a:latin typeface="Aptos" panose="020B0004020202020204" pitchFamily="34" charset="0"/>
              </a:rPr>
              <a:t>Biblioteket</a:t>
            </a:r>
            <a:r>
              <a:rPr lang="sv-SE" sz="1200" dirty="0">
                <a:latin typeface="Aptos" panose="020B0004020202020204" pitchFamily="34" charset="0"/>
              </a:rPr>
              <a:t> bidrar i med ett urval av böcker till feriepraktikanterna och information till vårdnadshavare, samt ser till att alla har bibliotekskort.</a:t>
            </a:r>
            <a:endParaRPr lang="sv-SE" sz="1200" dirty="0">
              <a:solidFill>
                <a:schemeClr val="tx1"/>
              </a:solidFill>
              <a:latin typeface="Aptos" panose="020B0004020202020204" pitchFamily="34" charset="0"/>
            </a:endParaRPr>
          </a:p>
        </p:txBody>
      </p:sp>
    </p:spTree>
    <p:extLst>
      <p:ext uri="{BB962C8B-B14F-4D97-AF65-F5344CB8AC3E}">
        <p14:creationId xmlns:p14="http://schemas.microsoft.com/office/powerpoint/2010/main" val="14563493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3253</TotalTime>
  <Words>1026</Words>
  <Application>Microsoft Macintosh PowerPoint</Application>
  <PresentationFormat>Bildspel på skärmen (16:9)</PresentationFormat>
  <Paragraphs>86</Paragraphs>
  <Slides>14</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Aptos</vt:lpstr>
      <vt:lpstr>Arial</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Hur man lär sig läsa</vt:lpstr>
      <vt:lpstr>PowerPoint-presentation</vt:lpstr>
      <vt:lpstr>PowerPoint-presentation</vt:lpstr>
      <vt:lpstr>PowerPoint-presentation</vt:lpstr>
      <vt:lpstr>PowerPoint-presentation</vt:lpstr>
      <vt:lpstr>Frågor?</vt:lpstr>
      <vt:lpstr>Bonniers Familjestiftelse verkar för att stärka kommande generationers möjlighet att utveckla och delta i det demokratiska samtalet, och möjliggör utvecklingen av Läsa äger.  Kontakta oss:  Anneli Glamsare, Initiativtagare Läsa äger anneli@bonniersfamiljestiftelse.se  Lovisa Fhager Logothetis, Generalsekreterare  lovisa@bonniersfamiljestiftelse.se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gör vi skillnad  Anneli Glamsare Pia Herrström</dc:title>
  <cp:lastModifiedBy>Sandra Svensson</cp:lastModifiedBy>
  <cp:revision>56</cp:revision>
  <dcterms:modified xsi:type="dcterms:W3CDTF">2025-06-11T13:33:36Z</dcterms:modified>
</cp:coreProperties>
</file>