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8"/>
    <p:restoredTop sz="94558"/>
  </p:normalViewPr>
  <p:slideViewPr>
    <p:cSldViewPr snapToGrid="0" showGuides="1">
      <p:cViewPr>
        <p:scale>
          <a:sx n="105" d="100"/>
          <a:sy n="105" d="100"/>
        </p:scale>
        <p:origin x="-368" y="5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eskan/Library/CloudStorage/GoogleDrive-jessica.larsson@ohmy.se/Delade%20enheter/Oh%20My%20-%20Kunder%20A-G/Bonnier%20group/Bonniers%20Familjestiftelse/A&#778;rshjul%20-%20La&#776;sa%20a&#776;ger/arshjul_lasaage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eskan/Library/CloudStorage/GoogleDrive-jessica.larsson@ohmy.se/Delade%20enheter/Oh%20My%20-%20Kunder%20A-G/Bonnier%20group/Bonniers%20Familjestiftelse/A&#778;rshjul%20-%20La&#776;sa%20a&#776;ger/arshjul_lasaage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000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01C-6D41-B456-BC1F84CD039A}"/>
              </c:ext>
            </c:extLst>
          </c:dPt>
          <c:dPt>
            <c:idx val="1"/>
            <c:bubble3D val="0"/>
            <c:spPr>
              <a:solidFill>
                <a:srgbClr val="FF834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01C-6D41-B456-BC1F84CD039A}"/>
              </c:ext>
            </c:extLst>
          </c:dPt>
          <c:dPt>
            <c:idx val="2"/>
            <c:bubble3D val="0"/>
            <c:spPr>
              <a:solidFill>
                <a:srgbClr val="FFE55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01C-6D41-B456-BC1F84CD039A}"/>
              </c:ext>
            </c:extLst>
          </c:dPt>
          <c:dPt>
            <c:idx val="3"/>
            <c:bubble3D val="0"/>
            <c:spPr>
              <a:solidFill>
                <a:srgbClr val="FF89A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01C-6D41-B456-BC1F84CD039A}"/>
              </c:ext>
            </c:extLst>
          </c:dPt>
          <c:dPt>
            <c:idx val="4"/>
            <c:bubble3D val="0"/>
            <c:spPr>
              <a:solidFill>
                <a:srgbClr val="337A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01C-6D41-B456-BC1F84CD039A}"/>
              </c:ext>
            </c:extLst>
          </c:dPt>
          <c:dPt>
            <c:idx val="5"/>
            <c:bubble3D val="0"/>
            <c:spPr>
              <a:solidFill>
                <a:srgbClr val="BD303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01C-6D41-B456-BC1F84CD039A}"/>
              </c:ext>
            </c:extLst>
          </c:dPt>
          <c:dPt>
            <c:idx val="6"/>
            <c:bubble3D val="0"/>
            <c:spPr>
              <a:solidFill>
                <a:srgbClr val="0000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01C-6D41-B456-BC1F84CD039A}"/>
              </c:ext>
            </c:extLst>
          </c:dPt>
          <c:dPt>
            <c:idx val="7"/>
            <c:bubble3D val="0"/>
            <c:spPr>
              <a:solidFill>
                <a:srgbClr val="FF834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01C-6D41-B456-BC1F84CD039A}"/>
              </c:ext>
            </c:extLst>
          </c:dPt>
          <c:dPt>
            <c:idx val="8"/>
            <c:bubble3D val="0"/>
            <c:spPr>
              <a:solidFill>
                <a:srgbClr val="FFE55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501C-6D41-B456-BC1F84CD039A}"/>
              </c:ext>
            </c:extLst>
          </c:dPt>
          <c:dPt>
            <c:idx val="9"/>
            <c:bubble3D val="0"/>
            <c:spPr>
              <a:solidFill>
                <a:srgbClr val="FF89A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501C-6D41-B456-BC1F84CD039A}"/>
              </c:ext>
            </c:extLst>
          </c:dPt>
          <c:dPt>
            <c:idx val="10"/>
            <c:bubble3D val="0"/>
            <c:spPr>
              <a:solidFill>
                <a:srgbClr val="337A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501C-6D41-B456-BC1F84CD039A}"/>
              </c:ext>
            </c:extLst>
          </c:dPt>
          <c:dPt>
            <c:idx val="11"/>
            <c:bubble3D val="0"/>
            <c:spPr>
              <a:solidFill>
                <a:srgbClr val="BD303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501C-6D41-B456-BC1F84CD03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Cabinet Grotesk" pitchFamily="2" charset="77"/>
                    <a:ea typeface="Roboto Condensed" panose="02000000000000000000" pitchFamily="2" charset="0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Årshjul!$B$2:$M$2</c:f>
              <c:numCache>
                <c:formatCode>mmm</c:formatCode>
                <c:ptCount val="12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</c:numCache>
            </c:numRef>
          </c:cat>
          <c:val>
            <c:numRef>
              <c:f>Årshjul!$B$3:$M$3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501C-6D41-B456-BC1F84CD03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22"/>
      </c:doughnutChart>
      <c:spPr>
        <a:noFill/>
        <a:ln>
          <a:noFill/>
        </a:ln>
        <a:effectLst/>
      </c:spPr>
    </c:plotArea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519869738504908"/>
          <c:y val="8.5494493990646153E-2"/>
          <c:w val="0.48836803732866724"/>
          <c:h val="0.82692060160365755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D4D4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82-424D-8A15-84D96CA62257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82-424D-8A15-84D96CA62257}"/>
              </c:ext>
            </c:extLst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E82-424D-8A15-84D96CA62257}"/>
              </c:ext>
            </c:extLst>
          </c:dPt>
          <c:dPt>
            <c:idx val="3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E82-424D-8A15-84D96CA62257}"/>
              </c:ext>
            </c:extLst>
          </c:dPt>
          <c:dPt>
            <c:idx val="4"/>
            <c:bubble3D val="0"/>
            <c:spPr>
              <a:solidFill>
                <a:srgbClr val="FFCCB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E82-424D-8A15-84D96CA62257}"/>
              </c:ext>
            </c:extLst>
          </c:dPt>
          <c:dPt>
            <c:idx val="5"/>
            <c:bubble3D val="0"/>
            <c:spPr>
              <a:solidFill>
                <a:srgbClr val="FFCCB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E82-424D-8A15-84D96CA62257}"/>
              </c:ext>
            </c:extLst>
          </c:dPt>
          <c:dPt>
            <c:idx val="6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E82-424D-8A15-84D96CA62257}"/>
              </c:ext>
            </c:extLst>
          </c:dPt>
          <c:dPt>
            <c:idx val="7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E82-424D-8A15-84D96CA62257}"/>
              </c:ext>
            </c:extLst>
          </c:dPt>
          <c:dPt>
            <c:idx val="8"/>
            <c:bubble3D val="0"/>
            <c:spPr>
              <a:solidFill>
                <a:srgbClr val="FFF2B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E82-424D-8A15-84D96CA62257}"/>
              </c:ext>
            </c:extLst>
          </c:dPt>
          <c:dPt>
            <c:idx val="9"/>
            <c:bubble3D val="0"/>
            <c:spPr>
              <a:solidFill>
                <a:srgbClr val="FFF2B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E82-424D-8A15-84D96CA62257}"/>
              </c:ext>
            </c:extLst>
          </c:dPt>
          <c:dPt>
            <c:idx val="1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E82-424D-8A15-84D96CA62257}"/>
              </c:ext>
            </c:extLst>
          </c:dPt>
          <c:dPt>
            <c:idx val="11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CE82-424D-8A15-84D96CA62257}"/>
              </c:ext>
            </c:extLst>
          </c:dPt>
          <c:dPt>
            <c:idx val="12"/>
            <c:bubble3D val="0"/>
            <c:spPr>
              <a:solidFill>
                <a:srgbClr val="FFCDD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CE82-424D-8A15-84D96CA62257}"/>
              </c:ext>
            </c:extLst>
          </c:dPt>
          <c:dPt>
            <c:idx val="13"/>
            <c:bubble3D val="0"/>
            <c:spPr>
              <a:solidFill>
                <a:srgbClr val="FFCDD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CE82-424D-8A15-84D96CA62257}"/>
              </c:ext>
            </c:extLst>
          </c:dPt>
          <c:dPt>
            <c:idx val="14"/>
            <c:bubble3D val="0"/>
            <c:spPr>
              <a:solidFill>
                <a:srgbClr val="FFCDD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CE82-424D-8A15-84D96CA62257}"/>
              </c:ext>
            </c:extLst>
          </c:dPt>
          <c:dPt>
            <c:idx val="15"/>
            <c:bubble3D val="0"/>
            <c:spPr>
              <a:solidFill>
                <a:srgbClr val="FFCDD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CE82-424D-8A15-84D96CA62257}"/>
              </c:ext>
            </c:extLst>
          </c:dPt>
          <c:dPt>
            <c:idx val="16"/>
            <c:bubble3D val="0"/>
            <c:spPr>
              <a:solidFill>
                <a:srgbClr val="D1ECB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CE82-424D-8A15-84D96CA62257}"/>
              </c:ext>
            </c:extLst>
          </c:dPt>
          <c:dPt>
            <c:idx val="17"/>
            <c:bubble3D val="0"/>
            <c:spPr>
              <a:solidFill>
                <a:srgbClr val="D1ECB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CE82-424D-8A15-84D96CA62257}"/>
              </c:ext>
            </c:extLst>
          </c:dPt>
          <c:dPt>
            <c:idx val="18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5-CE82-424D-8A15-84D96CA62257}"/>
              </c:ext>
            </c:extLst>
          </c:dPt>
          <c:dPt>
            <c:idx val="19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7-CE82-424D-8A15-84D96CA62257}"/>
              </c:ext>
            </c:extLst>
          </c:dPt>
          <c:dPt>
            <c:idx val="20"/>
            <c:bubble3D val="0"/>
            <c:spPr>
              <a:solidFill>
                <a:srgbClr val="F9A8A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9-CE82-424D-8A15-84D96CA62257}"/>
              </c:ext>
            </c:extLst>
          </c:dPt>
          <c:dPt>
            <c:idx val="21"/>
            <c:bubble3D val="0"/>
            <c:spPr>
              <a:solidFill>
                <a:srgbClr val="F9A8A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B-CE82-424D-8A15-84D96CA62257}"/>
              </c:ext>
            </c:extLst>
          </c:dPt>
          <c:dPt>
            <c:idx val="22"/>
            <c:bubble3D val="0"/>
            <c:spPr>
              <a:solidFill>
                <a:srgbClr val="F9A8A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D-CE82-424D-8A15-84D96CA62257}"/>
              </c:ext>
            </c:extLst>
          </c:dPt>
          <c:dPt>
            <c:idx val="23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F-CE82-424D-8A15-84D96CA62257}"/>
              </c:ext>
            </c:extLst>
          </c:dPt>
          <c:dPt>
            <c:idx val="24"/>
            <c:bubble3D val="0"/>
            <c:spPr>
              <a:solidFill>
                <a:srgbClr val="D4D4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1-CE82-424D-8A15-84D96CA62257}"/>
              </c:ext>
            </c:extLst>
          </c:dPt>
          <c:dPt>
            <c:idx val="25"/>
            <c:bubble3D val="0"/>
            <c:spPr>
              <a:solidFill>
                <a:srgbClr val="D4D4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3-CE82-424D-8A15-84D96CA62257}"/>
              </c:ext>
            </c:extLst>
          </c:dPt>
          <c:dPt>
            <c:idx val="26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5-CE82-424D-8A15-84D96CA62257}"/>
              </c:ext>
            </c:extLst>
          </c:dPt>
          <c:dPt>
            <c:idx val="27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7-CE82-424D-8A15-84D96CA62257}"/>
              </c:ext>
            </c:extLst>
          </c:dPt>
          <c:dPt>
            <c:idx val="28"/>
            <c:bubble3D val="0"/>
            <c:spPr>
              <a:solidFill>
                <a:srgbClr val="FFCCB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9-CE82-424D-8A15-84D96CA62257}"/>
              </c:ext>
            </c:extLst>
          </c:dPt>
          <c:dPt>
            <c:idx val="29"/>
            <c:bubble3D val="0"/>
            <c:spPr>
              <a:solidFill>
                <a:srgbClr val="FFCCB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B-CE82-424D-8A15-84D96CA62257}"/>
              </c:ext>
            </c:extLst>
          </c:dPt>
          <c:dPt>
            <c:idx val="30"/>
            <c:bubble3D val="0"/>
            <c:spPr>
              <a:solidFill>
                <a:srgbClr val="FFCCB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D-CE82-424D-8A15-84D96CA62257}"/>
              </c:ext>
            </c:extLst>
          </c:dPt>
          <c:dPt>
            <c:idx val="3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3F-CE82-424D-8A15-84D96CA62257}"/>
              </c:ext>
            </c:extLst>
          </c:dPt>
          <c:dPt>
            <c:idx val="32"/>
            <c:bubble3D val="0"/>
            <c:spPr>
              <a:solidFill>
                <a:srgbClr val="FFF2B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1-CE82-424D-8A15-84D96CA62257}"/>
              </c:ext>
            </c:extLst>
          </c:dPt>
          <c:dPt>
            <c:idx val="33"/>
            <c:bubble3D val="0"/>
            <c:spPr>
              <a:solidFill>
                <a:srgbClr val="FFF2B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3-CE82-424D-8A15-84D96CA62257}"/>
              </c:ext>
            </c:extLst>
          </c:dPt>
          <c:dPt>
            <c:idx val="34"/>
            <c:bubble3D val="0"/>
            <c:spPr>
              <a:solidFill>
                <a:srgbClr val="FFF2B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5-CE82-424D-8A15-84D96CA62257}"/>
              </c:ext>
            </c:extLst>
          </c:dPt>
          <c:dPt>
            <c:idx val="35"/>
            <c:bubble3D val="0"/>
            <c:spPr>
              <a:solidFill>
                <a:srgbClr val="FFF2B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7-CE82-424D-8A15-84D96CA62257}"/>
              </c:ext>
            </c:extLst>
          </c:dPt>
          <c:dPt>
            <c:idx val="36"/>
            <c:bubble3D val="0"/>
            <c:spPr>
              <a:solidFill>
                <a:srgbClr val="FFCDD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9-CE82-424D-8A15-84D96CA62257}"/>
              </c:ext>
            </c:extLst>
          </c:dPt>
          <c:dPt>
            <c:idx val="37"/>
            <c:bubble3D val="0"/>
            <c:spPr>
              <a:solidFill>
                <a:srgbClr val="FFCDD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B-CE82-424D-8A15-84D96CA62257}"/>
              </c:ext>
            </c:extLst>
          </c:dPt>
          <c:dPt>
            <c:idx val="38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D-CE82-424D-8A15-84D96CA62257}"/>
              </c:ext>
            </c:extLst>
          </c:dPt>
          <c:dPt>
            <c:idx val="39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4F-CE82-424D-8A15-84D96CA62257}"/>
              </c:ext>
            </c:extLst>
          </c:dPt>
          <c:dPt>
            <c:idx val="40"/>
            <c:bubble3D val="0"/>
            <c:spPr>
              <a:solidFill>
                <a:srgbClr val="D1ECB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1-CE82-424D-8A15-84D96CA62257}"/>
              </c:ext>
            </c:extLst>
          </c:dPt>
          <c:dPt>
            <c:idx val="41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3-CE82-424D-8A15-84D96CA62257}"/>
              </c:ext>
            </c:extLst>
          </c:dPt>
          <c:dPt>
            <c:idx val="42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5-CE82-424D-8A15-84D96CA62257}"/>
              </c:ext>
            </c:extLst>
          </c:dPt>
          <c:dPt>
            <c:idx val="43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7-CE82-424D-8A15-84D96CA62257}"/>
              </c:ext>
            </c:extLst>
          </c:dPt>
          <c:dPt>
            <c:idx val="44"/>
            <c:bubble3D val="0"/>
            <c:spPr>
              <a:solidFill>
                <a:srgbClr val="F9A8A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9-CE82-424D-8A15-84D96CA62257}"/>
              </c:ext>
            </c:extLst>
          </c:dPt>
          <c:dPt>
            <c:idx val="45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B-CE82-424D-8A15-84D96CA62257}"/>
              </c:ext>
            </c:extLst>
          </c:dPt>
          <c:dPt>
            <c:idx val="46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D-CE82-424D-8A15-84D96CA62257}"/>
              </c:ext>
            </c:extLst>
          </c:dPt>
          <c:dPt>
            <c:idx val="47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5F-CE82-424D-8A15-84D96CA6225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-450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192501625369214"/>
                      <c:h val="6.7297898050015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E82-424D-8A15-84D96CA6225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-456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E82-424D-8A15-84D96CA6225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-408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CE82-424D-8A15-84D96CA62257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-360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CE82-424D-8A15-84D96CA62257}"/>
                </c:ext>
              </c:extLst>
            </c:dLbl>
            <c:dLbl>
              <c:idx val="4"/>
              <c:tx>
                <c:rich>
                  <a:bodyPr rot="-3240000" spcFirstLastPara="1" vertOverflow="ellipsis" wrap="square" anchor="ctr" anchorCtr="1"/>
                  <a:lstStyle/>
                  <a:p>
                    <a:pPr>
                      <a:defRPr sz="1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binet Grotesk" pitchFamily="2" charset="77"/>
                        <a:ea typeface="Roboto Condensed" panose="02000000000000000000" pitchFamily="2" charset="0"/>
                        <a:cs typeface="+mn-cs"/>
                      </a:defRPr>
                    </a:pPr>
                    <a:fld id="{5D3C8B6A-3ADF-0845-A3B5-98A5882A1EC6}" type="CATEGORYNAME">
                      <a:rPr lang="en-US" sz="1000">
                        <a:latin typeface="Cabinet Grotesk" pitchFamily="2" charset="77"/>
                      </a:rPr>
                      <a:pPr>
                        <a:defRPr sz="1000">
                          <a:latin typeface="Cabinet Grotesk" pitchFamily="2" charset="77"/>
                        </a:defRPr>
                      </a:pPr>
                      <a:t>[KATEGORINAMN]</a:t>
                    </a:fld>
                    <a:endParaRPr lang="sv-SE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324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989773934424894"/>
                      <c:h val="6.204483879361380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E82-424D-8A15-84D96CA62257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-234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CE82-424D-8A15-84D96CA62257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-228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CE82-424D-8A15-84D96CA62257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-180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CE82-424D-8A15-84D96CA62257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-138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CE82-424D-8A15-84D96CA62257}"/>
                </c:ext>
              </c:extLst>
            </c:dLbl>
            <c:dLbl>
              <c:idx val="9"/>
              <c:tx>
                <c:rich>
                  <a:bodyPr rot="-420000" spcFirstLastPara="1" vertOverflow="ellipsis" wrap="square" anchor="ctr" anchorCtr="1"/>
                  <a:lstStyle/>
                  <a:p>
                    <a:pPr>
                      <a:defRPr sz="1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binet Grotesk" pitchFamily="2" charset="77"/>
                        <a:ea typeface="Roboto Condensed" panose="02000000000000000000" pitchFamily="2" charset="0"/>
                        <a:cs typeface="+mn-cs"/>
                      </a:defRPr>
                    </a:pPr>
                    <a:fld id="{6CB58019-D13D-E643-B3D8-F2F0363E75A6}" type="CATEGORYNAME">
                      <a:rPr lang="en-US" sz="1000">
                        <a:latin typeface="Cabinet Grotesk" pitchFamily="2" charset="77"/>
                      </a:rPr>
                      <a:pPr>
                        <a:defRPr sz="1000">
                          <a:latin typeface="Cabinet Grotesk" pitchFamily="2" charset="77"/>
                        </a:defRPr>
                      </a:pPr>
                      <a:t>[KATEGORINAMN]</a:t>
                    </a:fld>
                    <a:endParaRPr lang="sv-SE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42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92692824540654"/>
                      <c:h val="7.913913125182356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CE82-424D-8A15-84D96CA62257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42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CE82-424D-8A15-84D96CA62257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CE82-424D-8A15-84D96CA62257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24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CE82-424D-8A15-84D96CA62257}"/>
                </c:ext>
              </c:extLst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rot="72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CE82-424D-8A15-84D96CA62257}"/>
                </c:ext>
              </c:extLst>
            </c:dLbl>
            <c:dLbl>
              <c:idx val="14"/>
              <c:spPr>
                <a:noFill/>
                <a:ln>
                  <a:noFill/>
                </a:ln>
                <a:effectLst/>
              </c:spPr>
              <c:txPr>
                <a:bodyPr rot="114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CE82-424D-8A15-84D96CA62257}"/>
                </c:ext>
              </c:extLst>
            </c:dLbl>
            <c:dLbl>
              <c:idx val="15"/>
              <c:spPr>
                <a:noFill/>
                <a:ln>
                  <a:noFill/>
                </a:ln>
                <a:effectLst/>
              </c:spPr>
              <c:txPr>
                <a:bodyPr rot="156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CE82-424D-8A15-84D96CA62257}"/>
                </c:ext>
              </c:extLst>
            </c:dLbl>
            <c:dLbl>
              <c:idx val="16"/>
              <c:spPr>
                <a:noFill/>
                <a:ln>
                  <a:noFill/>
                </a:ln>
                <a:effectLst/>
              </c:spPr>
              <c:txPr>
                <a:bodyPr rot="216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CE82-424D-8A15-84D96CA62257}"/>
                </c:ext>
              </c:extLst>
            </c:dLbl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rot="306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CE82-424D-8A15-84D96CA62257}"/>
                </c:ext>
              </c:extLst>
            </c:dLbl>
            <c:dLbl>
              <c:idx val="18"/>
              <c:spPr>
                <a:noFill/>
                <a:ln>
                  <a:noFill/>
                </a:ln>
                <a:effectLst/>
              </c:spPr>
              <c:txPr>
                <a:bodyPr rot="300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CE82-424D-8A15-84D96CA62257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342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CE82-424D-8A15-84D96CA62257}"/>
                </c:ext>
              </c:extLst>
            </c:dLbl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rot="396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CE82-424D-8A15-84D96CA62257}"/>
                </c:ext>
              </c:extLst>
            </c:dLbl>
            <c:dLbl>
              <c:idx val="21"/>
              <c:spPr>
                <a:noFill/>
                <a:ln>
                  <a:noFill/>
                </a:ln>
                <a:effectLst/>
              </c:spPr>
              <c:txPr>
                <a:bodyPr rot="474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CE82-424D-8A15-84D96CA62257}"/>
                </c:ext>
              </c:extLst>
            </c:dLbl>
            <c:dLbl>
              <c:idx val="22"/>
              <c:spPr>
                <a:noFill/>
                <a:ln>
                  <a:noFill/>
                </a:ln>
                <a:effectLst/>
              </c:spPr>
              <c:txPr>
                <a:bodyPr rot="510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CE82-424D-8A15-84D96CA62257}"/>
                </c:ext>
              </c:extLst>
            </c:dLbl>
            <c:dLbl>
              <c:idx val="23"/>
              <c:spPr>
                <a:noFill/>
                <a:ln>
                  <a:noFill/>
                </a:ln>
                <a:effectLst/>
              </c:spPr>
              <c:txPr>
                <a:bodyPr rot="540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CE82-424D-8A15-84D96CA62257}"/>
                </c:ext>
              </c:extLst>
            </c:dLbl>
            <c:dLbl>
              <c:idx val="24"/>
              <c:spPr>
                <a:noFill/>
                <a:ln>
                  <a:noFill/>
                </a:ln>
                <a:effectLst/>
              </c:spPr>
              <c:txPr>
                <a:bodyPr rot="-510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CE82-424D-8A15-84D96CA62257}"/>
                </c:ext>
              </c:extLst>
            </c:dLbl>
            <c:dLbl>
              <c:idx val="25"/>
              <c:spPr>
                <a:noFill/>
                <a:ln>
                  <a:noFill/>
                </a:ln>
                <a:effectLst/>
              </c:spPr>
              <c:txPr>
                <a:bodyPr rot="-414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CE82-424D-8A15-84D96CA62257}"/>
                </c:ext>
              </c:extLst>
            </c:dLbl>
            <c:dLbl>
              <c:idx val="26"/>
              <c:spPr>
                <a:noFill/>
                <a:ln>
                  <a:noFill/>
                </a:ln>
                <a:effectLst/>
              </c:spPr>
              <c:txPr>
                <a:bodyPr rot="-414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CE82-424D-8A15-84D96CA62257}"/>
                </c:ext>
              </c:extLst>
            </c:dLbl>
            <c:dLbl>
              <c:idx val="27"/>
              <c:spPr>
                <a:noFill/>
                <a:ln>
                  <a:noFill/>
                </a:ln>
                <a:effectLst/>
              </c:spPr>
              <c:txPr>
                <a:bodyPr rot="-372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CE82-424D-8A15-84D96CA62257}"/>
                </c:ext>
              </c:extLst>
            </c:dLbl>
            <c:dLbl>
              <c:idx val="28"/>
              <c:spPr>
                <a:noFill/>
                <a:ln>
                  <a:noFill/>
                </a:ln>
                <a:effectLst/>
              </c:spPr>
              <c:txPr>
                <a:bodyPr rot="-336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CE82-424D-8A15-84D96CA62257}"/>
                </c:ext>
              </c:extLst>
            </c:dLbl>
            <c:dLbl>
              <c:idx val="29"/>
              <c:spPr>
                <a:noFill/>
                <a:ln>
                  <a:noFill/>
                </a:ln>
                <a:effectLst/>
              </c:spPr>
              <c:txPr>
                <a:bodyPr rot="-300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CE82-424D-8A15-84D96CA62257}"/>
                </c:ext>
              </c:extLst>
            </c:dLbl>
            <c:dLbl>
              <c:idx val="30"/>
              <c:spPr>
                <a:noFill/>
                <a:ln>
                  <a:noFill/>
                </a:ln>
                <a:effectLst/>
              </c:spPr>
              <c:txPr>
                <a:bodyPr rot="-216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CE82-424D-8A15-84D96CA62257}"/>
                </c:ext>
              </c:extLst>
            </c:dLbl>
            <c:dLbl>
              <c:idx val="31"/>
              <c:spPr>
                <a:noFill/>
                <a:ln>
                  <a:noFill/>
                </a:ln>
                <a:effectLst/>
              </c:spPr>
              <c:txPr>
                <a:bodyPr rot="-174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CE82-424D-8A15-84D96CA62257}"/>
                </c:ext>
              </c:extLst>
            </c:dLbl>
            <c:dLbl>
              <c:idx val="32"/>
              <c:spPr>
                <a:noFill/>
                <a:ln>
                  <a:noFill/>
                </a:ln>
                <a:effectLst/>
              </c:spPr>
              <c:txPr>
                <a:bodyPr rot="-150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728257047684405"/>
                      <c:h val="5.0037995987755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41-CE82-424D-8A15-84D96CA62257}"/>
                </c:ext>
              </c:extLst>
            </c:dLbl>
            <c:dLbl>
              <c:idx val="33"/>
              <c:spPr>
                <a:noFill/>
                <a:ln>
                  <a:noFill/>
                </a:ln>
                <a:effectLst/>
              </c:spPr>
              <c:txPr>
                <a:bodyPr rot="-102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CE82-424D-8A15-84D96CA62257}"/>
                </c:ext>
              </c:extLst>
            </c:dLbl>
            <c:dLbl>
              <c:idx val="34"/>
              <c:spPr>
                <a:noFill/>
                <a:ln>
                  <a:noFill/>
                </a:ln>
                <a:effectLst/>
              </c:spPr>
              <c:txPr>
                <a:bodyPr rot="-60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CE82-424D-8A15-84D96CA62257}"/>
                </c:ext>
              </c:extLst>
            </c:dLbl>
            <c:dLbl>
              <c:idx val="3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CE82-424D-8A15-84D96CA62257}"/>
                </c:ext>
              </c:extLst>
            </c:dLbl>
            <c:dLbl>
              <c:idx val="36"/>
              <c:spPr>
                <a:noFill/>
                <a:ln>
                  <a:noFill/>
                </a:ln>
                <a:effectLst/>
              </c:spPr>
              <c:txPr>
                <a:bodyPr rot="42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CE82-424D-8A15-84D96CA62257}"/>
                </c:ext>
              </c:extLst>
            </c:dLbl>
            <c:dLbl>
              <c:idx val="37"/>
              <c:spPr>
                <a:noFill/>
                <a:ln>
                  <a:noFill/>
                </a:ln>
                <a:effectLst/>
              </c:spPr>
              <c:txPr>
                <a:bodyPr rot="126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B-CE82-424D-8A15-84D96CA62257}"/>
                </c:ext>
              </c:extLst>
            </c:dLbl>
            <c:dLbl>
              <c:idx val="38"/>
              <c:spPr>
                <a:noFill/>
                <a:ln>
                  <a:noFill/>
                </a:ln>
                <a:effectLst/>
              </c:spPr>
              <c:txPr>
                <a:bodyPr rot="138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D-CE82-424D-8A15-84D96CA62257}"/>
                </c:ext>
              </c:extLst>
            </c:dLbl>
            <c:dLbl>
              <c:idx val="39"/>
              <c:spPr>
                <a:noFill/>
                <a:ln>
                  <a:noFill/>
                </a:ln>
                <a:effectLst/>
              </c:spPr>
              <c:txPr>
                <a:bodyPr rot="180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F-CE82-424D-8A15-84D96CA62257}"/>
                </c:ext>
              </c:extLst>
            </c:dLbl>
            <c:dLbl>
              <c:idx val="40"/>
              <c:spPr>
                <a:noFill/>
                <a:ln>
                  <a:noFill/>
                </a:ln>
                <a:effectLst/>
              </c:spPr>
              <c:txPr>
                <a:bodyPr rot="270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1-CE82-424D-8A15-84D96CA62257}"/>
                </c:ext>
              </c:extLst>
            </c:dLbl>
            <c:dLbl>
              <c:idx val="41"/>
              <c:spPr>
                <a:noFill/>
                <a:ln>
                  <a:noFill/>
                </a:ln>
                <a:effectLst/>
              </c:spPr>
              <c:txPr>
                <a:bodyPr rot="264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3-CE82-424D-8A15-84D96CA62257}"/>
                </c:ext>
              </c:extLst>
            </c:dLbl>
            <c:dLbl>
              <c:idx val="42"/>
              <c:spPr>
                <a:noFill/>
                <a:ln>
                  <a:noFill/>
                </a:ln>
                <a:effectLst/>
              </c:spPr>
              <c:txPr>
                <a:bodyPr rot="312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5-CE82-424D-8A15-84D96CA62257}"/>
                </c:ext>
              </c:extLst>
            </c:dLbl>
            <c:dLbl>
              <c:idx val="43"/>
              <c:spPr>
                <a:noFill/>
                <a:ln>
                  <a:noFill/>
                </a:ln>
                <a:effectLst/>
              </c:spPr>
              <c:txPr>
                <a:bodyPr rot="354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7-CE82-424D-8A15-84D96CA62257}"/>
                </c:ext>
              </c:extLst>
            </c:dLbl>
            <c:dLbl>
              <c:idx val="44"/>
              <c:tx>
                <c:rich>
                  <a:bodyPr rot="4260000" spcFirstLastPara="1" vertOverflow="ellipsis" wrap="square" anchor="ctr" anchorCtr="1"/>
                  <a:lstStyle/>
                  <a:p>
                    <a:pPr>
                      <a:defRPr sz="1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binet Grotesk" pitchFamily="2" charset="77"/>
                        <a:ea typeface="Roboto Condensed" panose="02000000000000000000" pitchFamily="2" charset="0"/>
                        <a:cs typeface="+mn-cs"/>
                      </a:defRPr>
                    </a:pPr>
                    <a:r>
                      <a:rPr lang="en-US" sz="1000"/>
                      <a:t>QUIZ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426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59-CE82-424D-8A15-84D96CA62257}"/>
                </c:ext>
              </c:extLst>
            </c:dLbl>
            <c:dLbl>
              <c:idx val="45"/>
              <c:spPr>
                <a:noFill/>
                <a:ln>
                  <a:noFill/>
                </a:ln>
                <a:effectLst/>
              </c:spPr>
              <c:txPr>
                <a:bodyPr rot="438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B-CE82-424D-8A15-84D96CA62257}"/>
                </c:ext>
              </c:extLst>
            </c:dLbl>
            <c:dLbl>
              <c:idx val="46"/>
              <c:spPr>
                <a:noFill/>
                <a:ln>
                  <a:noFill/>
                </a:ln>
                <a:effectLst/>
              </c:spPr>
              <c:txPr>
                <a:bodyPr rot="498000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D-CE82-424D-8A15-84D96CA62257}"/>
                </c:ext>
              </c:extLst>
            </c:dLbl>
            <c:dLbl>
              <c:idx val="47"/>
              <c:spPr>
                <a:noFill/>
                <a:ln>
                  <a:noFill/>
                </a:ln>
                <a:effectLst/>
              </c:spPr>
              <c:txPr>
                <a:bodyPr rot="5400000" spcFirstLastPara="1" vertOverflow="ellipsis" wrap="square" anchor="ctr" anchorCtr="1"/>
                <a:lstStyle/>
                <a:p>
                  <a:pPr algn="ctr"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Cabinet Grotesk" pitchFamily="2" charset="77"/>
                      <a:ea typeface="Roboto Condensed" panose="02000000000000000000" pitchFamily="2" charset="0"/>
                      <a:cs typeface="+mn-cs"/>
                    </a:defRPr>
                  </a:pPr>
                  <a:endParaRPr lang="sv-SE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5F-CE82-424D-8A15-84D96CA622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498000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binet Grotesk" pitchFamily="2" charset="77"/>
                    <a:ea typeface="Roboto Condensed" panose="02000000000000000000" pitchFamily="2" charset="0"/>
                    <a:cs typeface="+mn-cs"/>
                  </a:defRPr>
                </a:pPr>
                <a:endParaRPr lang="sv-SE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Årshjul!$O$3:$O$50</c:f>
              <c:strCache>
                <c:ptCount val="45"/>
                <c:pt idx="0">
                  <c:v>Förankra Läsa äger hos i förvaltningen och hos rektorer</c:v>
                </c:pt>
                <c:pt idx="4">
                  <c:v>Anmälan till kommunen – samordna behovet av feriepraktikanter</c:v>
                </c:pt>
                <c:pt idx="5">
                  <c:v>Högläsningens dag 2/2</c:v>
                </c:pt>
                <c:pt idx="8">
                  <c:v>Utse handledare på fritids</c:v>
                </c:pt>
                <c:pt idx="9">
                  <c:v>Informationsmöte för biträdande rektorer och handledare</c:v>
                </c:pt>
                <c:pt idx="12">
                  <c:v>Uppstart folkbiblioteket</c:v>
                </c:pt>
                <c:pt idx="13">
                  <c:v>Info hela skolan</c:v>
                </c:pt>
                <c:pt idx="14">
                  <c:v>PÅSKLOVS-quiz</c:v>
                </c:pt>
                <c:pt idx="15">
                  <c:v>Världsbokdagen 23/4</c:v>
                </c:pt>
                <c:pt idx="16">
                  <c:v>Biblioteksdagarrna 24/5</c:v>
                </c:pt>
                <c:pt idx="17">
                  <c:v>Läsvecka/intensivecka</c:v>
                </c:pt>
                <c:pt idx="20">
                  <c:v>Läsvecka/intensivecka</c:v>
                </c:pt>
                <c:pt idx="21">
                  <c:v>Feriepraktik period 1</c:v>
                </c:pt>
                <c:pt idx="22">
                  <c:v>Sommarlovsquiz</c:v>
                </c:pt>
                <c:pt idx="24">
                  <c:v>Feriepraktik period 2</c:v>
                </c:pt>
                <c:pt idx="25">
                  <c:v>Sommarlovsquiz</c:v>
                </c:pt>
                <c:pt idx="28">
                  <c:v>Feriepraktik period 3</c:v>
                </c:pt>
                <c:pt idx="29">
                  <c:v>Sommarlovsquiz</c:v>
                </c:pt>
                <c:pt idx="30">
                  <c:v>Skolstart</c:v>
                </c:pt>
                <c:pt idx="32">
                  <c:v>Utvärderingar/analysarbete RTI</c:v>
                </c:pt>
                <c:pt idx="33">
                  <c:v>Läsa äger-dagen</c:v>
                </c:pt>
                <c:pt idx="34">
                  <c:v>Red hour 8/9</c:v>
                </c:pt>
                <c:pt idx="35">
                  <c:v>E-bokens dag 18/9</c:v>
                </c:pt>
                <c:pt idx="36">
                  <c:v>Läslovsquiz v.44</c:v>
                </c:pt>
                <c:pt idx="37">
                  <c:v>Dyslexiveckan</c:v>
                </c:pt>
                <c:pt idx="40">
                  <c:v>Biblioteksdagarna</c:v>
                </c:pt>
                <c:pt idx="44">
                  <c:v>Jullovsquiz</c:v>
                </c:pt>
              </c:strCache>
            </c:strRef>
          </c:cat>
          <c:val>
            <c:numRef>
              <c:f>Årshjul!$P$3:$P$50</c:f>
              <c:numCache>
                <c:formatCode>General</c:formatCode>
                <c:ptCount val="48"/>
                <c:pt idx="0">
                  <c:v>4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2</c:v>
                </c:pt>
                <c:pt idx="9">
                  <c:v>2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2</c:v>
                </c:pt>
                <c:pt idx="17">
                  <c:v>2</c:v>
                </c:pt>
                <c:pt idx="18">
                  <c:v>0</c:v>
                </c:pt>
                <c:pt idx="19">
                  <c:v>0</c:v>
                </c:pt>
                <c:pt idx="20">
                  <c:v>2</c:v>
                </c:pt>
                <c:pt idx="21">
                  <c:v>1</c:v>
                </c:pt>
                <c:pt idx="22">
                  <c:v>1</c:v>
                </c:pt>
                <c:pt idx="23">
                  <c:v>0</c:v>
                </c:pt>
                <c:pt idx="24">
                  <c:v>2</c:v>
                </c:pt>
                <c:pt idx="25">
                  <c:v>2</c:v>
                </c:pt>
                <c:pt idx="26">
                  <c:v>0</c:v>
                </c:pt>
                <c:pt idx="27">
                  <c:v>0</c:v>
                </c:pt>
                <c:pt idx="28">
                  <c:v>1</c:v>
                </c:pt>
                <c:pt idx="29">
                  <c:v>1</c:v>
                </c:pt>
                <c:pt idx="30">
                  <c:v>2</c:v>
                </c:pt>
                <c:pt idx="31">
                  <c:v>0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2</c:v>
                </c:pt>
                <c:pt idx="37">
                  <c:v>2</c:v>
                </c:pt>
                <c:pt idx="38">
                  <c:v>0</c:v>
                </c:pt>
                <c:pt idx="39">
                  <c:v>0</c:v>
                </c:pt>
                <c:pt idx="40">
                  <c:v>4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4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0-CE82-424D-8A15-84D96CA622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7"/>
      </c:doughnutChart>
      <c:spPr>
        <a:noFill/>
        <a:ln>
          <a:noFill/>
        </a:ln>
        <a:effectLst/>
      </c:spPr>
    </c:plotArea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0" i="0">
          <a:latin typeface="Roboto Condensed" panose="02000000000000000000" pitchFamily="2" charset="0"/>
          <a:ea typeface="Roboto Condensed" panose="02000000000000000000" pitchFamily="2" charset="0"/>
        </a:defRPr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08334B-F805-56B7-A123-4DEB2A669D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730860D-3CAB-F470-0FA3-C713B2B6CD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6C4150-3BA1-0B77-566D-9A50C8821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3520-F72E-A746-8520-8CCC59300D75}" type="datetimeFigureOut">
              <a:rPr lang="sv-SE" smtClean="0"/>
              <a:t>2025-05-07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4E3058D-0ED2-B11C-1EA8-BF071F681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C928CC7-E49D-A665-D900-92CF6EDA2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AA4-AE1F-3346-ADE8-39ED5D69F9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98065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8387E3-3B6C-B82E-E63C-0B88D9321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206D848-7EB6-F395-7DD2-769D0E6BB3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33A5BE1-D99A-8A8F-581F-98B871EC9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3520-F72E-A746-8520-8CCC59300D75}" type="datetimeFigureOut">
              <a:rPr lang="sv-SE" smtClean="0"/>
              <a:t>2025-05-07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DF1AED0-ECC5-A632-E4DE-6A5519A6F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66FFE94-0614-E339-CF90-A7C95170C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AA4-AE1F-3346-ADE8-39ED5D69F9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7083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C2E66DF-4FEE-2FE8-6A9A-27BE7ECF88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520706E-3ADA-1CBF-547D-6E291CC43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37958AE-0090-7976-646D-CBCFE2001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3520-F72E-A746-8520-8CCC59300D75}" type="datetimeFigureOut">
              <a:rPr lang="sv-SE" smtClean="0"/>
              <a:t>2025-05-07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52F337B-B2D0-45C9-5D58-54FC250B7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3578831-B555-A0A4-027C-3F5796B96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AA4-AE1F-3346-ADE8-39ED5D69F9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4167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B1E38B-284D-5E25-BE7F-99C344348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5044B0B-DCB0-FDEA-3E1F-EFA6460DE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C68A071-0D64-E24F-0BFB-334BC5E22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3520-F72E-A746-8520-8CCC59300D75}" type="datetimeFigureOut">
              <a:rPr lang="sv-SE" smtClean="0"/>
              <a:t>2025-05-07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6BCC99E-7991-B588-44A9-06A3EE401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20B1390-9CDB-807D-4E32-995A1F084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AA4-AE1F-3346-ADE8-39ED5D69F9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3367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4D633E-6518-99FB-3FC8-C87FD6E3F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1C221CF-6715-9D1F-2CFC-82E58479A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D5CA34E-E68D-FEA1-0F94-B0AB53E90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3520-F72E-A746-8520-8CCC59300D75}" type="datetimeFigureOut">
              <a:rPr lang="sv-SE" smtClean="0"/>
              <a:t>2025-05-07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FE0707F-1546-8960-1EC1-D2001716C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AC109B3-885A-0CA9-5FB2-314E42AD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AA4-AE1F-3346-ADE8-39ED5D69F9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25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5646CF-9A79-6C21-9FCB-3C96B12A4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4A50786-447B-E14F-BB41-F1674BC256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9EB16DE-00D9-2310-96B3-5D07CE49D8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6F3125E-7551-1EDD-7B05-9DF4A7B51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3520-F72E-A746-8520-8CCC59300D75}" type="datetimeFigureOut">
              <a:rPr lang="sv-SE" smtClean="0"/>
              <a:t>2025-05-07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0119FB6-F5B9-F12A-C915-F3B3A9734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8762545-7DDC-5C0F-7EA3-CE0E0C6B2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AA4-AE1F-3346-ADE8-39ED5D69F9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367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8F8C6C-3894-B4E4-2921-893874082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FA6C6D6-EC9A-E969-8CB6-A36318D14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7CC056D-BC9D-4B87-0D24-720E4043F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A72F901-88EC-FB86-914C-9274A46111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C1A56BA-876E-3EF7-0C18-681096A645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4A1079D-53BF-1F11-B3A7-09346EEAA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3520-F72E-A746-8520-8CCC59300D75}" type="datetimeFigureOut">
              <a:rPr lang="sv-SE" smtClean="0"/>
              <a:t>2025-05-07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F279E7D-F285-00A6-AF01-373408179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A995F94-65F1-31E3-FFA0-2DC4F65A9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AA4-AE1F-3346-ADE8-39ED5D69F9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23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A8088D-2FCC-2535-00B5-8384039DC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0DDFD0A-E0CE-E216-82FD-32144C048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3520-F72E-A746-8520-8CCC59300D75}" type="datetimeFigureOut">
              <a:rPr lang="sv-SE" smtClean="0"/>
              <a:t>2025-05-07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7946A46-DF3B-47A2-2F56-BD8516A29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E734E71-1294-6EC8-FD83-CF013ACDC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AA4-AE1F-3346-ADE8-39ED5D69F9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7906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433F626-D5D2-C7B5-49B0-0243F30AF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3520-F72E-A746-8520-8CCC59300D75}" type="datetimeFigureOut">
              <a:rPr lang="sv-SE" smtClean="0"/>
              <a:t>2025-05-07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DEE4B79-FAEC-6463-A37C-4145F6307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E13E136-F99C-231A-9FA2-DBA568412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AA4-AE1F-3346-ADE8-39ED5D69F9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4041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7FC8E3-D77A-7DE1-2623-3BEEED481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FB07303-7726-D45D-9EEB-C8019C1B4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367B384-01D1-85DE-AB9B-D4FB4B274B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98CBB99-C85B-9501-0F44-6B009EBEB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3520-F72E-A746-8520-8CCC59300D75}" type="datetimeFigureOut">
              <a:rPr lang="sv-SE" smtClean="0"/>
              <a:t>2025-05-07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D82C2F8-443E-9A3F-4FA8-A077AA682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02DE455-B91D-3F50-C576-6B58005AE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AA4-AE1F-3346-ADE8-39ED5D69F9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93210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B01C19-AEA2-F45C-3A28-1CD05C473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681BEE0-8FCD-AA17-8DEF-39399ECEF1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13D29E3-D4B3-FA57-78DB-30C6AE417A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F170F34-BF72-E1A4-FB4A-03CC3780B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B3520-F72E-A746-8520-8CCC59300D75}" type="datetimeFigureOut">
              <a:rPr lang="sv-SE" smtClean="0"/>
              <a:t>2025-05-07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2F8B4D4-F880-EB0C-CED1-772D9BB83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D5E53B0-16BF-83C7-653B-EBA935D12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71AA4-AE1F-3346-ADE8-39ED5D69F9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2648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764B0FB-5A98-A442-EB99-956FFF375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9CD9A6E-DED6-56AB-1E2A-0DE7642AE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AFC744E-4D3C-37EA-556D-C15C33A222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B3520-F72E-A746-8520-8CCC59300D75}" type="datetimeFigureOut">
              <a:rPr lang="sv-SE" smtClean="0"/>
              <a:t>2025-05-07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5650502-3F87-FC5C-31FC-2D543EBDE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3D37DAE-9396-CEE9-C7AC-07AD0D0756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71AA4-AE1F-3346-ADE8-39ED5D69F98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861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Relationship Id="rId5" Type="http://schemas.openxmlformats.org/officeDocument/2006/relationships/chart" Target="../charts/chart2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AA35C74-7A42-4F0E-A026-0AC3AFE7EE4E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962920647"/>
              </p:ext>
            </p:extLst>
          </p:nvPr>
        </p:nvGraphicFramePr>
        <p:xfrm>
          <a:off x="5703646" y="1556026"/>
          <a:ext cx="5293381" cy="3745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ubrik 1">
            <a:extLst>
              <a:ext uri="{FF2B5EF4-FFF2-40B4-BE49-F238E27FC236}">
                <a16:creationId xmlns:a16="http://schemas.microsoft.com/office/drawing/2014/main" id="{DA6DB0B1-4C82-2649-B193-B18EECC01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9504" y="2811294"/>
            <a:ext cx="3932237" cy="841442"/>
          </a:xfrm>
        </p:spPr>
        <p:txBody>
          <a:bodyPr>
            <a:normAutofit/>
          </a:bodyPr>
          <a:lstStyle/>
          <a:p>
            <a:r>
              <a:rPr lang="sv-SE" sz="4800" dirty="0" err="1"/>
              <a:t>Årshjul</a:t>
            </a:r>
            <a:endParaRPr lang="sv-SE" sz="4800" dirty="0"/>
          </a:p>
        </p:txBody>
      </p:sp>
      <p:pic>
        <p:nvPicPr>
          <p:cNvPr id="5" name="Bild 4">
            <a:extLst>
              <a:ext uri="{FF2B5EF4-FFF2-40B4-BE49-F238E27FC236}">
                <a16:creationId xmlns:a16="http://schemas.microsoft.com/office/drawing/2014/main" id="{CD902F0C-A48B-2FA0-0FCE-BFF89A53D0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0072" y="331079"/>
            <a:ext cx="1079432" cy="1079432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113D95B-D621-409B-9318-6648987A44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9653159"/>
              </p:ext>
            </p:extLst>
          </p:nvPr>
        </p:nvGraphicFramePr>
        <p:xfrm>
          <a:off x="1848463" y="-2637430"/>
          <a:ext cx="13003745" cy="12132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281108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Läsa äger">
      <a:dk1>
        <a:srgbClr val="000000"/>
      </a:dk1>
      <a:lt1>
        <a:srgbClr val="FFFFFF"/>
      </a:lt1>
      <a:dk2>
        <a:srgbClr val="44546A"/>
      </a:dk2>
      <a:lt2>
        <a:srgbClr val="FFFFFF"/>
      </a:lt2>
      <a:accent1>
        <a:srgbClr val="0000FF"/>
      </a:accent1>
      <a:accent2>
        <a:srgbClr val="FF8346"/>
      </a:accent2>
      <a:accent3>
        <a:srgbClr val="FF89AA"/>
      </a:accent3>
      <a:accent4>
        <a:srgbClr val="FFE55D"/>
      </a:accent4>
      <a:accent5>
        <a:srgbClr val="BD3037"/>
      </a:accent5>
      <a:accent6>
        <a:srgbClr val="337900"/>
      </a:accent6>
      <a:hlink>
        <a:srgbClr val="0563C1"/>
      </a:hlink>
      <a:folHlink>
        <a:srgbClr val="954F72"/>
      </a:folHlink>
    </a:clrScheme>
    <a:fontScheme name="Office">
      <a:majorFont>
        <a:latin typeface="Cabinet Grotesk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binet Grotesk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46</Words>
  <Application>Microsoft Macintosh PowerPoint</Application>
  <PresentationFormat>Bredbild</PresentationFormat>
  <Paragraphs>46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Cabinet Grotesk</vt:lpstr>
      <vt:lpstr>Office-tema</vt:lpstr>
      <vt:lpstr>Årshjul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Åsa Christoffersson</dc:creator>
  <cp:lastModifiedBy>Sandra Svensson</cp:lastModifiedBy>
  <cp:revision>6</cp:revision>
  <dcterms:created xsi:type="dcterms:W3CDTF">2023-04-28T11:29:03Z</dcterms:created>
  <dcterms:modified xsi:type="dcterms:W3CDTF">2025-05-07T12:06:08Z</dcterms:modified>
</cp:coreProperties>
</file>